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87" r:id="rId3"/>
    <p:sldId id="288" r:id="rId4"/>
    <p:sldId id="259" r:id="rId5"/>
    <p:sldId id="260" r:id="rId6"/>
    <p:sldId id="291" r:id="rId7"/>
    <p:sldId id="293" r:id="rId8"/>
    <p:sldId id="263" r:id="rId9"/>
    <p:sldId id="264" r:id="rId10"/>
    <p:sldId id="265" r:id="rId11"/>
    <p:sldId id="266" r:id="rId12"/>
    <p:sldId id="267" r:id="rId13"/>
    <p:sldId id="294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95" r:id="rId26"/>
    <p:sldId id="289" r:id="rId2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05" autoAdjust="0"/>
    <p:restoredTop sz="94660"/>
  </p:normalViewPr>
  <p:slideViewPr>
    <p:cSldViewPr showGuides="1">
      <p:cViewPr varScale="1">
        <p:scale>
          <a:sx n="103" d="100"/>
          <a:sy n="103" d="100"/>
        </p:scale>
        <p:origin x="-31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4BFCD-430C-40A4-A4D3-D7878638C64F}" type="datetimeFigureOut">
              <a:rPr lang="it-IT" smtClean="0"/>
              <a:pPr/>
              <a:t>26/11/2014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2C781-679B-4F8B-9EE1-0E89D9151EE0}" type="slidenum">
              <a:rPr lang="it-IT" smtClean="0"/>
              <a:pPr/>
              <a:t>‹Nº›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613503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29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792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386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403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1D5619-5318-40E5-9F68-2C34947EFE1C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090845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70660" name="Segnaposto numero diapositiva 3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fld id="{47F396C3-DC8F-4026-A052-0136B0A6FEAD}" type="slidenum">
              <a:rPr lang="it-IT" altLang="it-IT" sz="1200" smtClean="0"/>
              <a:pPr eaLnBrk="1" hangingPunct="1">
                <a:defRPr/>
              </a:pPr>
              <a:t>21</a:t>
            </a:fld>
            <a:endParaRPr lang="it-IT" altLang="it-IT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1600" y="116632"/>
            <a:ext cx="7772400" cy="432048"/>
          </a:xfrm>
        </p:spPr>
        <p:txBody>
          <a:bodyPr>
            <a:normAutofit/>
          </a:bodyPr>
          <a:lstStyle>
            <a:lvl1pPr algn="r">
              <a:defRPr sz="20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19A58-BCD7-4A39-BACA-99F6C5060BE3}" type="datetimeFigureOut">
              <a:rPr lang="it-IT" smtClean="0"/>
              <a:pPr/>
              <a:t>26/11/2014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F5B2-028F-4E29-A8FB-D914875C6F2F}" type="slidenum">
              <a:rPr lang="it-IT" smtClean="0"/>
              <a:pPr/>
              <a:t>‹Nº›</a:t>
            </a:fld>
            <a:endParaRPr lang="it-IT"/>
          </a:p>
        </p:txBody>
      </p:sp>
      <p:sp>
        <p:nvSpPr>
          <p:cNvPr id="10" name="Segnaposto contenuto 2"/>
          <p:cNvSpPr>
            <a:spLocks noGrp="1"/>
          </p:cNvSpPr>
          <p:nvPr>
            <p:ph idx="1"/>
          </p:nvPr>
        </p:nvSpPr>
        <p:spPr>
          <a:xfrm>
            <a:off x="457200" y="991269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395536" y="620688"/>
            <a:ext cx="82809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ine 9"/>
          <p:cNvSpPr>
            <a:spLocks noChangeShapeType="1"/>
          </p:cNvSpPr>
          <p:nvPr userDrawn="1"/>
        </p:nvSpPr>
        <p:spPr bwMode="auto">
          <a:xfrm>
            <a:off x="71920" y="6381204"/>
            <a:ext cx="3780000" cy="0"/>
          </a:xfrm>
          <a:prstGeom prst="line">
            <a:avLst/>
          </a:prstGeom>
          <a:noFill/>
          <a:ln w="25400">
            <a:solidFill>
              <a:srgbClr val="E3600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4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6165304"/>
            <a:ext cx="1560513" cy="576263"/>
          </a:xfrm>
          <a:prstGeom prst="rect">
            <a:avLst/>
          </a:prstGeom>
          <a:solidFill>
            <a:srgbClr val="CDD1D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11"/>
          <p:cNvSpPr>
            <a:spLocks noChangeShapeType="1"/>
          </p:cNvSpPr>
          <p:nvPr userDrawn="1"/>
        </p:nvSpPr>
        <p:spPr bwMode="auto">
          <a:xfrm>
            <a:off x="5267325" y="6670129"/>
            <a:ext cx="3780000" cy="0"/>
          </a:xfrm>
          <a:prstGeom prst="line">
            <a:avLst/>
          </a:prstGeom>
          <a:noFill/>
          <a:ln w="25400">
            <a:solidFill>
              <a:srgbClr val="073C6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" name="CasellaDiTesto 2"/>
          <p:cNvSpPr txBox="1">
            <a:spLocks noChangeArrowheads="1"/>
          </p:cNvSpPr>
          <p:nvPr userDrawn="1"/>
        </p:nvSpPr>
        <p:spPr bwMode="auto">
          <a:xfrm>
            <a:off x="107504" y="6481018"/>
            <a:ext cx="10731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09" rIns="91417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3254950" indent="-32854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45326300" indent="-44524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 eaLnBrk="1" hangingPunct="1"/>
            <a:r>
              <a:rPr lang="it-IT" altLang="it-IT" sz="1100" dirty="0" err="1">
                <a:latin typeface="Arial Narrow" pitchFamily="34" charset="0"/>
              </a:rPr>
              <a:t>Pag</a:t>
            </a:r>
            <a:r>
              <a:rPr lang="it-IT" altLang="it-IT" sz="1100" dirty="0">
                <a:latin typeface="Arial Narrow" pitchFamily="34" charset="0"/>
              </a:rPr>
              <a:t> </a:t>
            </a:r>
            <a:fld id="{1555AB16-9B9F-4BDA-B237-4780032D5A1C}" type="slidenum">
              <a:rPr lang="it-IT" altLang="it-IT" sz="1100">
                <a:latin typeface="Arial Narrow" pitchFamily="34" charset="0"/>
              </a:rPr>
              <a:pPr algn="l" eaLnBrk="1" hangingPunct="1"/>
              <a:t>‹Nº›</a:t>
            </a:fld>
            <a:endParaRPr lang="it-IT" altLang="it-IT" sz="11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30857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19A58-BCD7-4A39-BACA-99F6C5060BE3}" type="datetimeFigureOut">
              <a:rPr lang="it-IT" smtClean="0"/>
              <a:pPr/>
              <a:t>26/11/2014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F5B2-028F-4E29-A8FB-D914875C6F2F}" type="slidenum">
              <a:rPr lang="it-IT" smtClean="0"/>
              <a:pPr/>
              <a:t>‹Nº›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2319293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19A58-BCD7-4A39-BACA-99F6C5060BE3}" type="datetimeFigureOut">
              <a:rPr lang="it-IT" smtClean="0"/>
              <a:pPr/>
              <a:t>26/11/2014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F5B2-028F-4E29-A8FB-D914875C6F2F}" type="slidenum">
              <a:rPr lang="it-IT" smtClean="0"/>
              <a:pPr/>
              <a:t>‹Nº›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0160285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19A58-BCD7-4A39-BACA-99F6C5060BE3}" type="datetimeFigureOut">
              <a:rPr lang="it-IT" smtClean="0"/>
              <a:pPr/>
              <a:t>26/11/2014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F5B2-028F-4E29-A8FB-D914875C6F2F}" type="slidenum">
              <a:rPr lang="it-IT" smtClean="0"/>
              <a:pPr/>
              <a:t>‹Nº›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6359616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19A58-BCD7-4A39-BACA-99F6C5060BE3}" type="datetimeFigureOut">
              <a:rPr lang="it-IT" smtClean="0"/>
              <a:pPr/>
              <a:t>26/11/2014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F5B2-028F-4E29-A8FB-D914875C6F2F}" type="slidenum">
              <a:rPr lang="it-IT" smtClean="0"/>
              <a:pPr/>
              <a:t>‹Nº›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155620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19A58-BCD7-4A39-BACA-99F6C5060BE3}" type="datetimeFigureOut">
              <a:rPr lang="it-IT" smtClean="0"/>
              <a:pPr/>
              <a:t>26/11/2014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F5B2-028F-4E29-A8FB-D914875C6F2F}" type="slidenum">
              <a:rPr lang="it-IT" smtClean="0"/>
              <a:pPr/>
              <a:t>‹Nº›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41106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19A58-BCD7-4A39-BACA-99F6C5060BE3}" type="datetimeFigureOut">
              <a:rPr lang="it-IT" smtClean="0"/>
              <a:pPr/>
              <a:t>26/11/2014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F5B2-028F-4E29-A8FB-D914875C6F2F}" type="slidenum">
              <a:rPr lang="it-IT" smtClean="0"/>
              <a:pPr/>
              <a:t>‹Nº›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2335477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19A58-BCD7-4A39-BACA-99F6C5060BE3}" type="datetimeFigureOut">
              <a:rPr lang="it-IT" smtClean="0"/>
              <a:pPr/>
              <a:t>26/11/2014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F5B2-028F-4E29-A8FB-D914875C6F2F}" type="slidenum">
              <a:rPr lang="it-IT" smtClean="0"/>
              <a:pPr/>
              <a:t>‹Nº›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6320825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19A58-BCD7-4A39-BACA-99F6C5060BE3}" type="datetimeFigureOut">
              <a:rPr lang="it-IT" smtClean="0"/>
              <a:pPr/>
              <a:t>26/11/2014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F5B2-028F-4E29-A8FB-D914875C6F2F}" type="slidenum">
              <a:rPr lang="it-IT" smtClean="0"/>
              <a:pPr/>
              <a:t>‹Nº›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0231925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19A58-BCD7-4A39-BACA-99F6C5060BE3}" type="datetimeFigureOut">
              <a:rPr lang="it-IT" smtClean="0"/>
              <a:pPr/>
              <a:t>26/11/2014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F5B2-028F-4E29-A8FB-D914875C6F2F}" type="slidenum">
              <a:rPr lang="it-IT" smtClean="0"/>
              <a:pPr/>
              <a:t>‹Nº›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1171130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19A58-BCD7-4A39-BACA-99F6C5060BE3}" type="datetimeFigureOut">
              <a:rPr lang="it-IT" smtClean="0"/>
              <a:pPr/>
              <a:t>26/11/2014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F5B2-028F-4E29-A8FB-D914875C6F2F}" type="slidenum">
              <a:rPr lang="it-IT" smtClean="0"/>
              <a:pPr/>
              <a:t>‹Nº›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4301264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2048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19A58-BCD7-4A39-BACA-99F6C5060BE3}" type="datetimeFigureOut">
              <a:rPr lang="it-IT" smtClean="0"/>
              <a:pPr/>
              <a:t>26/11/2014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BF5B2-028F-4E29-A8FB-D914875C6F2F}" type="slidenum">
              <a:rPr lang="it-IT" smtClean="0"/>
              <a:pPr/>
              <a:t>‹Nº›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987237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ENG_animazione%20pregeo.exe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72008" y="44624"/>
            <a:ext cx="9036496" cy="6696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20" y="404664"/>
            <a:ext cx="3048000" cy="719328"/>
          </a:xfrm>
          <a:prstGeom prst="rect">
            <a:avLst/>
          </a:prstGeom>
        </p:spPr>
      </p:pic>
      <p:sp>
        <p:nvSpPr>
          <p:cNvPr id="7" name="Rettangolo 14"/>
          <p:cNvSpPr>
            <a:spLocks noChangeArrowheads="1"/>
          </p:cNvSpPr>
          <p:nvPr/>
        </p:nvSpPr>
        <p:spPr bwMode="auto">
          <a:xfrm>
            <a:off x="4965783" y="6234831"/>
            <a:ext cx="4038176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/>
          <a:p>
            <a:pPr defTabSz="457200" eaLnBrk="1" hangingPunct="1"/>
            <a:r>
              <a:rPr lang="it-IT" sz="1300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Agenzia </a:t>
            </a:r>
            <a:r>
              <a:rPr lang="it-IT" sz="1300" dirty="0" smtClean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delle Entrate </a:t>
            </a:r>
            <a:r>
              <a:rPr lang="it-IT" sz="1300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– Largo Leopardi, 5    00185 – Roma</a:t>
            </a:r>
          </a:p>
        </p:txBody>
      </p:sp>
      <p:sp>
        <p:nvSpPr>
          <p:cNvPr id="8" name="Sottotitolo 2"/>
          <p:cNvSpPr txBox="1">
            <a:spLocks/>
          </p:cNvSpPr>
          <p:nvPr/>
        </p:nvSpPr>
        <p:spPr>
          <a:xfrm>
            <a:off x="435968" y="1896223"/>
            <a:ext cx="8242131" cy="316835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it-IT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real</a:t>
            </a:r>
            <a:r>
              <a:rPr lang="it-IT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estate information </a:t>
            </a:r>
            <a:r>
              <a:rPr lang="it-IT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  <a:r>
              <a:rPr lang="it-IT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managed</a:t>
            </a:r>
            <a:r>
              <a:rPr lang="it-IT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by Agenzia delle </a:t>
            </a:r>
            <a:r>
              <a:rPr lang="it-IT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Entrate</a:t>
            </a:r>
            <a:endParaRPr lang="it-IT" sz="1800" dirty="0" smtClean="0"/>
          </a:p>
          <a:p>
            <a:pPr marL="0" indent="0" algn="r">
              <a:lnSpc>
                <a:spcPts val="1900"/>
              </a:lnSpc>
              <a:buFont typeface="Arial" pitchFamily="34" charset="0"/>
              <a:buNone/>
            </a:pPr>
            <a:endParaRPr lang="en-GB" sz="2400" b="1" i="1" dirty="0" smtClean="0">
              <a:latin typeface="Candara" panose="020E0502030303020204" pitchFamily="34" charset="0"/>
              <a:cs typeface="Times New Roman" pitchFamily="18" charset="0"/>
            </a:endParaRPr>
          </a:p>
          <a:p>
            <a:pPr marL="0" indent="0" algn="r">
              <a:buFont typeface="Arial" pitchFamily="34" charset="0"/>
              <a:buNone/>
              <a:defRPr/>
            </a:pP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it-IT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evolution</a:t>
            </a: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it-IT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cartographic</a:t>
            </a: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  <a:endParaRPr lang="it-IT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Font typeface="Arial" pitchFamily="34" charset="0"/>
              <a:buNone/>
              <a:defRPr/>
            </a:pP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for the </a:t>
            </a:r>
            <a:r>
              <a:rPr lang="it-IT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land</a:t>
            </a: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management </a:t>
            </a:r>
          </a:p>
          <a:p>
            <a:pPr marL="0" indent="0" algn="r">
              <a:buFont typeface="Arial" pitchFamily="34" charset="0"/>
              <a:buNone/>
            </a:pPr>
            <a:endParaRPr lang="en-GB" sz="2400" i="1" dirty="0" smtClean="0">
              <a:latin typeface="Candara" panose="020E0502030303020204" pitchFamily="34" charset="0"/>
              <a:cs typeface="Times New Roman" pitchFamily="18" charset="0"/>
            </a:endParaRPr>
          </a:p>
          <a:p>
            <a:pPr marL="0" indent="0" algn="r">
              <a:buFont typeface="Arial" pitchFamily="34" charset="0"/>
              <a:buNone/>
            </a:pPr>
            <a:r>
              <a:rPr lang="en-GB" sz="2400" i="1" dirty="0" smtClean="0">
                <a:solidFill>
                  <a:srgbClr val="002060"/>
                </a:solidFill>
                <a:latin typeface="Candara" panose="020E0502030303020204" pitchFamily="34" charset="0"/>
                <a:cs typeface="Times New Roman" pitchFamily="18" charset="0"/>
              </a:rPr>
              <a:t>Roma, November 20</a:t>
            </a:r>
            <a:r>
              <a:rPr lang="en-GB" sz="2400" i="1" baseline="30000" dirty="0" smtClean="0">
                <a:solidFill>
                  <a:srgbClr val="002060"/>
                </a:solidFill>
                <a:latin typeface="Candara" panose="020E0502030303020204" pitchFamily="34" charset="0"/>
                <a:cs typeface="Times New Roman" pitchFamily="18" charset="0"/>
              </a:rPr>
              <a:t>th</a:t>
            </a:r>
            <a:r>
              <a:rPr lang="en-GB" sz="2400" i="1" dirty="0" smtClean="0">
                <a:solidFill>
                  <a:srgbClr val="002060"/>
                </a:solidFill>
                <a:latin typeface="Candara" panose="020E0502030303020204" pitchFamily="34" charset="0"/>
                <a:cs typeface="Times New Roman" pitchFamily="18" charset="0"/>
              </a:rPr>
              <a:t> 2014</a:t>
            </a:r>
            <a:endParaRPr lang="en-GB" sz="2400" i="1" dirty="0">
              <a:solidFill>
                <a:srgbClr val="002060"/>
              </a:solidFill>
              <a:latin typeface="Candara" panose="020E0502030303020204" pitchFamily="34" charset="0"/>
              <a:cs typeface="Times New Roman" pitchFamily="18" charset="0"/>
            </a:endParaRPr>
          </a:p>
        </p:txBody>
      </p:sp>
      <p:sp>
        <p:nvSpPr>
          <p:cNvPr id="9" name="Rettangolo 14"/>
          <p:cNvSpPr>
            <a:spLocks noChangeArrowheads="1"/>
          </p:cNvSpPr>
          <p:nvPr/>
        </p:nvSpPr>
        <p:spPr bwMode="auto">
          <a:xfrm>
            <a:off x="4283968" y="5403034"/>
            <a:ext cx="4410075" cy="76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/>
          <a:p>
            <a:pPr algn="r" defTabSz="457200"/>
            <a:r>
              <a:rPr lang="en-GB" sz="1300" b="1" i="1" dirty="0" smtClean="0">
                <a:solidFill>
                  <a:srgbClr val="002060"/>
                </a:solidFill>
                <a:latin typeface="Candara" panose="020E0502030303020204" pitchFamily="34" charset="0"/>
                <a:ea typeface="ＭＳ Ｐゴシック" pitchFamily="1" charset="-128"/>
              </a:rPr>
              <a:t>Eng. </a:t>
            </a:r>
            <a:r>
              <a:rPr lang="en-GB" b="1" i="1" dirty="0" err="1" smtClean="0">
                <a:solidFill>
                  <a:srgbClr val="002060"/>
                </a:solidFill>
                <a:latin typeface="Candara" panose="020E0502030303020204" pitchFamily="34" charset="0"/>
                <a:ea typeface="ＭＳ Ｐゴシック" pitchFamily="1" charset="-128"/>
              </a:rPr>
              <a:t>Flavio</a:t>
            </a:r>
            <a:r>
              <a:rPr lang="en-GB" b="1" i="1" dirty="0" smtClean="0">
                <a:solidFill>
                  <a:srgbClr val="002060"/>
                </a:solidFill>
                <a:latin typeface="Candara" panose="020E0502030303020204" pitchFamily="34" charset="0"/>
                <a:ea typeface="ＭＳ Ｐゴシック" pitchFamily="1" charset="-128"/>
              </a:rPr>
              <a:t> </a:t>
            </a:r>
            <a:r>
              <a:rPr lang="en-GB" b="1" i="1" dirty="0" err="1" smtClean="0">
                <a:solidFill>
                  <a:srgbClr val="002060"/>
                </a:solidFill>
                <a:latin typeface="Candara" panose="020E0502030303020204" pitchFamily="34" charset="0"/>
                <a:ea typeface="ＭＳ Ｐゴシック" pitchFamily="1" charset="-128"/>
              </a:rPr>
              <a:t>Ferrante</a:t>
            </a:r>
            <a:endParaRPr lang="en-GB" sz="1300" b="1" i="1" dirty="0">
              <a:solidFill>
                <a:srgbClr val="002060"/>
              </a:solidFill>
              <a:latin typeface="Candara" panose="020E0502030303020204" pitchFamily="34" charset="0"/>
              <a:ea typeface="ＭＳ Ｐゴシック" pitchFamily="1" charset="-128"/>
            </a:endParaRPr>
          </a:p>
          <a:p>
            <a:pPr algn="r" defTabSz="457200"/>
            <a:r>
              <a:rPr lang="en-GB" sz="1300" b="1" i="1" dirty="0" smtClean="0">
                <a:solidFill>
                  <a:srgbClr val="002060"/>
                </a:solidFill>
                <a:latin typeface="Candara" panose="020E0502030303020204" pitchFamily="34" charset="0"/>
                <a:ea typeface="ＭＳ Ｐゴシック" pitchFamily="1" charset="-128"/>
              </a:rPr>
              <a:t>Central Directorate Cadastre and Cartography</a:t>
            </a:r>
          </a:p>
          <a:p>
            <a:pPr algn="r" defTabSz="457200"/>
            <a:r>
              <a:rPr lang="en-GB" sz="1300" b="1" i="1" dirty="0" smtClean="0">
                <a:solidFill>
                  <a:srgbClr val="002060"/>
                </a:solidFill>
                <a:latin typeface="Candara" panose="020E0502030303020204" pitchFamily="34" charset="0"/>
                <a:ea typeface="ＭＳ Ｐゴシック" pitchFamily="1" charset="-128"/>
              </a:rPr>
              <a:t>Italian Revenue Agency</a:t>
            </a:r>
          </a:p>
        </p:txBody>
      </p:sp>
    </p:spTree>
    <p:extLst>
      <p:ext uri="{BB962C8B-B14F-4D97-AF65-F5344CB8AC3E}">
        <p14:creationId xmlns="" xmlns:p14="http://schemas.microsoft.com/office/powerpoint/2010/main" val="14129787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4"/>
          <p:cNvSpPr>
            <a:spLocks noGrp="1" noChangeArrowheads="1"/>
          </p:cNvSpPr>
          <p:nvPr>
            <p:ph type="ctrTitle"/>
          </p:nvPr>
        </p:nvSpPr>
        <p:spPr bwMode="auto"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 lIns="91372" tIns="45686" rIns="91372" bIns="45686">
            <a:normAutofit/>
          </a:bodyPr>
          <a:lstStyle/>
          <a:p>
            <a:r>
              <a:rPr lang="it-IT" altLang="it-IT" sz="1800" dirty="0">
                <a:solidFill>
                  <a:srgbClr val="002060"/>
                </a:solidFill>
                <a:latin typeface="Arial Narrow" panose="020B0606020202030204" pitchFamily="34" charset="0"/>
                <a:ea typeface="ＭＳ Ｐゴシック"/>
                <a:cs typeface="ＭＳ Ｐゴシック"/>
              </a:rPr>
              <a:t>The </a:t>
            </a:r>
            <a:r>
              <a:rPr lang="it-IT" altLang="it-IT" sz="1800" dirty="0" err="1">
                <a:solidFill>
                  <a:srgbClr val="002060"/>
                </a:solidFill>
                <a:latin typeface="Arial Narrow" panose="020B0606020202030204" pitchFamily="34" charset="0"/>
                <a:ea typeface="ＭＳ Ｐゴシック"/>
                <a:cs typeface="ＭＳ Ｐゴシック"/>
              </a:rPr>
              <a:t>geotopocartographic</a:t>
            </a:r>
            <a:r>
              <a:rPr lang="it-IT" altLang="it-IT" sz="1800" dirty="0">
                <a:solidFill>
                  <a:srgbClr val="002060"/>
                </a:solidFill>
                <a:latin typeface="Arial Narrow" panose="020B0606020202030204" pitchFamily="34" charset="0"/>
                <a:ea typeface="ＭＳ Ｐゴシック"/>
                <a:cs typeface="ＭＳ Ｐゴシック"/>
              </a:rPr>
              <a:t> </a:t>
            </a:r>
            <a:r>
              <a:rPr lang="it-IT" altLang="it-IT" sz="1800" dirty="0" err="1">
                <a:solidFill>
                  <a:srgbClr val="002060"/>
                </a:solidFill>
                <a:latin typeface="Arial Narrow" panose="020B0606020202030204" pitchFamily="34" charset="0"/>
                <a:ea typeface="ＭＳ Ｐゴシック"/>
                <a:cs typeface="ＭＳ Ｐゴシック"/>
              </a:rPr>
              <a:t>patrimony</a:t>
            </a:r>
            <a:r>
              <a:rPr lang="it-IT" altLang="it-IT" sz="1800" dirty="0">
                <a:solidFill>
                  <a:srgbClr val="002060"/>
                </a:solidFill>
                <a:latin typeface="Arial Narrow" panose="020B0606020202030204" pitchFamily="34" charset="0"/>
                <a:ea typeface="ＭＳ Ｐゴシック"/>
                <a:cs typeface="ＭＳ Ｐゴシック"/>
              </a:rPr>
              <a:t> of the </a:t>
            </a:r>
            <a:r>
              <a:rPr lang="it-IT" altLang="it-IT" sz="1800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ＭＳ Ｐゴシック"/>
                <a:cs typeface="ＭＳ Ｐゴシック"/>
              </a:rPr>
              <a:t>cadastre</a:t>
            </a:r>
            <a:r>
              <a:rPr lang="it-IT" altLang="it-IT" sz="2200" dirty="0" smtClean="0">
                <a:solidFill>
                  <a:srgbClr val="002060"/>
                </a:solidFill>
                <a:latin typeface="Arial Narrow" panose="020B0606020202030204" pitchFamily="34" charset="0"/>
                <a:ea typeface="ＭＳ Ｐゴシック"/>
                <a:cs typeface="ＭＳ Ｐゴシック"/>
              </a:rPr>
              <a:t>  </a:t>
            </a:r>
            <a:endParaRPr lang="it-IT" altLang="it-IT" sz="2200" dirty="0">
              <a:solidFill>
                <a:srgbClr val="002060"/>
              </a:solidFill>
              <a:latin typeface="Arial Narrow" panose="020B0606020202030204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32771" name="Picture 2" descr="vett_mappe_situaz_15_11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692696"/>
            <a:ext cx="3933761" cy="5563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Rectangle 5"/>
          <p:cNvSpPr>
            <a:spLocks noChangeArrowheads="1"/>
          </p:cNvSpPr>
          <p:nvPr/>
        </p:nvSpPr>
        <p:spPr bwMode="auto">
          <a:xfrm>
            <a:off x="7308304" y="1923375"/>
            <a:ext cx="1519641" cy="1057144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 lIns="91372" tIns="45686" rIns="91372" bIns="45686">
            <a:spAutoFit/>
          </a:bodyPr>
          <a:lstStyle/>
          <a:p>
            <a:pPr defTabSz="456215">
              <a:spcBef>
                <a:spcPct val="0"/>
              </a:spcBef>
            </a:pPr>
            <a:r>
              <a:rPr lang="it-IT" altLang="it-IT" sz="1100" dirty="0">
                <a:latin typeface="Arial Narrow" pitchFamily="34" charset="0"/>
              </a:rPr>
              <a:t>344.000 </a:t>
            </a:r>
            <a:r>
              <a:rPr lang="it-IT" altLang="it-IT" sz="1100" dirty="0" err="1">
                <a:latin typeface="Arial Narrow" pitchFamily="34" charset="0"/>
              </a:rPr>
              <a:t>cartographic</a:t>
            </a:r>
            <a:r>
              <a:rPr lang="it-IT" altLang="it-IT" sz="1100" dirty="0">
                <a:latin typeface="Arial Narrow" pitchFamily="34" charset="0"/>
              </a:rPr>
              <a:t> </a:t>
            </a:r>
            <a:r>
              <a:rPr lang="it-IT" altLang="it-IT" sz="1100" dirty="0" err="1">
                <a:latin typeface="Arial Narrow" pitchFamily="34" charset="0"/>
              </a:rPr>
              <a:t>files</a:t>
            </a:r>
            <a:r>
              <a:rPr lang="it-IT" altLang="it-IT" sz="1100" dirty="0">
                <a:latin typeface="Arial Narrow" pitchFamily="34" charset="0"/>
              </a:rPr>
              <a:t> </a:t>
            </a:r>
          </a:p>
          <a:p>
            <a:pPr defTabSz="456215">
              <a:lnSpc>
                <a:spcPct val="50000"/>
              </a:lnSpc>
              <a:spcBef>
                <a:spcPct val="0"/>
              </a:spcBef>
            </a:pPr>
            <a:r>
              <a:rPr lang="it-IT" altLang="it-IT" sz="1100" dirty="0">
                <a:latin typeface="Arial Narrow" pitchFamily="34" charset="0"/>
              </a:rPr>
              <a:t>      </a:t>
            </a:r>
          </a:p>
          <a:p>
            <a:pPr defTabSz="456215">
              <a:spcBef>
                <a:spcPct val="0"/>
              </a:spcBef>
            </a:pPr>
            <a:r>
              <a:rPr lang="it-IT" altLang="it-IT" sz="1100" dirty="0">
                <a:latin typeface="Arial Narrow" pitchFamily="34" charset="0"/>
              </a:rPr>
              <a:t>       278.000 </a:t>
            </a:r>
            <a:r>
              <a:rPr lang="it-IT" altLang="it-IT" sz="1100" dirty="0" err="1">
                <a:latin typeface="Arial Narrow" pitchFamily="34" charset="0"/>
              </a:rPr>
              <a:t>map</a:t>
            </a:r>
            <a:r>
              <a:rPr lang="it-IT" altLang="it-IT" sz="1100" dirty="0">
                <a:latin typeface="Arial Narrow" pitchFamily="34" charset="0"/>
              </a:rPr>
              <a:t> </a:t>
            </a:r>
            <a:r>
              <a:rPr lang="it-IT" altLang="it-IT" sz="1100" dirty="0" err="1">
                <a:latin typeface="Arial Narrow" pitchFamily="34" charset="0"/>
              </a:rPr>
              <a:t>sheets</a:t>
            </a:r>
            <a:endParaRPr lang="it-IT" altLang="it-IT" sz="1100" dirty="0">
              <a:latin typeface="Arial Narrow" pitchFamily="34" charset="0"/>
            </a:endParaRPr>
          </a:p>
          <a:p>
            <a:pPr defTabSz="456215">
              <a:lnSpc>
                <a:spcPct val="60000"/>
              </a:lnSpc>
              <a:spcBef>
                <a:spcPct val="0"/>
              </a:spcBef>
            </a:pPr>
            <a:endParaRPr lang="it-IT" altLang="it-IT" sz="1100" dirty="0">
              <a:latin typeface="Arial Narrow" pitchFamily="34" charset="0"/>
            </a:endParaRPr>
          </a:p>
          <a:p>
            <a:pPr defTabSz="456215">
              <a:spcBef>
                <a:spcPct val="0"/>
              </a:spcBef>
            </a:pPr>
            <a:r>
              <a:rPr lang="it-IT" altLang="it-IT" sz="1100" dirty="0">
                <a:latin typeface="Arial Narrow" pitchFamily="34" charset="0"/>
              </a:rPr>
              <a:t>       20.000 </a:t>
            </a:r>
            <a:r>
              <a:rPr lang="it-IT" altLang="it-IT" sz="1100" dirty="0" err="1">
                <a:latin typeface="Arial Narrow" pitchFamily="34" charset="0"/>
              </a:rPr>
              <a:t>annexes</a:t>
            </a:r>
            <a:endParaRPr lang="it-IT" altLang="it-IT" sz="1100" dirty="0">
              <a:latin typeface="Arial Narrow" pitchFamily="34" charset="0"/>
            </a:endParaRPr>
          </a:p>
          <a:p>
            <a:pPr defTabSz="456215">
              <a:lnSpc>
                <a:spcPct val="60000"/>
              </a:lnSpc>
              <a:spcBef>
                <a:spcPct val="0"/>
              </a:spcBef>
            </a:pPr>
            <a:endParaRPr lang="it-IT" altLang="it-IT" sz="1100" dirty="0">
              <a:latin typeface="Arial Narrow" pitchFamily="34" charset="0"/>
            </a:endParaRPr>
          </a:p>
          <a:p>
            <a:pPr defTabSz="456215">
              <a:spcBef>
                <a:spcPct val="0"/>
              </a:spcBef>
            </a:pPr>
            <a:r>
              <a:rPr lang="it-IT" altLang="it-IT" sz="1100" dirty="0">
                <a:latin typeface="Arial Narrow" pitchFamily="34" charset="0"/>
              </a:rPr>
              <a:t>       46.000 </a:t>
            </a:r>
            <a:r>
              <a:rPr lang="it-IT" altLang="it-IT" sz="1100" dirty="0" err="1">
                <a:latin typeface="Arial Narrow" pitchFamily="34" charset="0"/>
              </a:rPr>
              <a:t>developments</a:t>
            </a:r>
            <a:endParaRPr lang="it-IT" altLang="it-IT" sz="1100" dirty="0">
              <a:latin typeface="Arial Narrow" pitchFamily="34" charset="0"/>
            </a:endParaRPr>
          </a:p>
        </p:txBody>
      </p:sp>
      <p:sp>
        <p:nvSpPr>
          <p:cNvPr id="32776" name="Rectangle 7"/>
          <p:cNvSpPr>
            <a:spLocks noChangeArrowheads="1"/>
          </p:cNvSpPr>
          <p:nvPr/>
        </p:nvSpPr>
        <p:spPr bwMode="auto">
          <a:xfrm>
            <a:off x="6363017" y="779283"/>
            <a:ext cx="2464928" cy="4174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0115" tIns="40058" rIns="80115" bIns="40058" anchor="ctr"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800" dirty="0">
                <a:latin typeface="Arial" pitchFamily="34" charset="0"/>
              </a:rPr>
              <a:t>State of the </a:t>
            </a:r>
            <a:r>
              <a:rPr lang="it-IT" altLang="it-IT" sz="800" dirty="0" err="1">
                <a:latin typeface="Arial" pitchFamily="34" charset="0"/>
              </a:rPr>
              <a:t>cartographic</a:t>
            </a:r>
            <a:r>
              <a:rPr lang="it-IT" altLang="it-IT" sz="800" dirty="0">
                <a:latin typeface="Arial" pitchFamily="34" charset="0"/>
              </a:rPr>
              <a:t> </a:t>
            </a:r>
            <a:r>
              <a:rPr lang="it-IT" altLang="it-IT" sz="800" dirty="0" err="1">
                <a:latin typeface="Arial" pitchFamily="34" charset="0"/>
              </a:rPr>
              <a:t>patrimony</a:t>
            </a:r>
            <a:r>
              <a:rPr lang="it-IT" altLang="it-IT" sz="800" dirty="0">
                <a:latin typeface="Arial" pitchFamily="34" charset="0"/>
              </a:rPr>
              <a:t> of the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800" dirty="0">
                <a:latin typeface="Arial" pitchFamily="34" charset="0"/>
              </a:rPr>
              <a:t> </a:t>
            </a:r>
            <a:r>
              <a:rPr lang="it-IT" altLang="it-IT" sz="800" dirty="0" smtClean="0">
                <a:latin typeface="Arial" pitchFamily="34" charset="0"/>
              </a:rPr>
              <a:t>Agenzia delle Entrate  </a:t>
            </a:r>
            <a:r>
              <a:rPr lang="it-IT" altLang="it-IT" sz="800" dirty="0" err="1">
                <a:latin typeface="Arial" pitchFamily="34" charset="0"/>
              </a:rPr>
              <a:t>updating</a:t>
            </a:r>
            <a:r>
              <a:rPr lang="it-IT" altLang="it-IT" sz="800" dirty="0">
                <a:latin typeface="Arial" pitchFamily="34" charset="0"/>
              </a:rPr>
              <a:t>: </a:t>
            </a:r>
            <a:r>
              <a:rPr lang="it-IT" altLang="it-IT" sz="800" dirty="0" err="1">
                <a:latin typeface="Arial" pitchFamily="34" charset="0"/>
              </a:rPr>
              <a:t>october</a:t>
            </a:r>
            <a:r>
              <a:rPr lang="it-IT" altLang="it-IT" sz="800" dirty="0">
                <a:latin typeface="Arial" pitchFamily="34" charset="0"/>
              </a:rPr>
              <a:t> 2009</a:t>
            </a:r>
          </a:p>
        </p:txBody>
      </p:sp>
      <p:sp>
        <p:nvSpPr>
          <p:cNvPr id="32779" name="AutoShape 10"/>
          <p:cNvSpPr>
            <a:spLocks noChangeArrowheads="1"/>
          </p:cNvSpPr>
          <p:nvPr/>
        </p:nvSpPr>
        <p:spPr bwMode="auto">
          <a:xfrm>
            <a:off x="251520" y="692696"/>
            <a:ext cx="4219255" cy="548090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DFCC0"/>
              </a:gs>
              <a:gs pos="100000">
                <a:srgbClr val="D0D09E"/>
              </a:gs>
            </a:gsLst>
            <a:lin ang="5400000" scaled="1"/>
          </a:gradFill>
          <a:ln w="12700" algn="ctr">
            <a:solidFill>
              <a:srgbClr val="C0504D"/>
            </a:solidFill>
            <a:round/>
            <a:headEnd/>
            <a:tailEnd/>
          </a:ln>
          <a:effectLst>
            <a:outerShdw dist="28398" dir="3806097" algn="ctr" rotWithShape="0">
              <a:srgbClr val="622423"/>
            </a:outerShdw>
          </a:effectLst>
        </p:spPr>
        <p:txBody>
          <a:bodyPr lIns="80115" tIns="40058" rIns="80115" bIns="40058"/>
          <a:lstStyle/>
          <a:p>
            <a:r>
              <a:rPr lang="it-IT" altLang="it-IT" i="0" dirty="0">
                <a:solidFill>
                  <a:srgbClr val="C00000"/>
                </a:solidFill>
              </a:rPr>
              <a:t>       </a:t>
            </a:r>
            <a:r>
              <a:rPr lang="it-IT" altLang="it-IT" i="0" dirty="0" smtClean="0">
                <a:solidFill>
                  <a:srgbClr val="C00000"/>
                </a:solidFill>
              </a:rPr>
              <a:t>300.000 </a:t>
            </a:r>
            <a:r>
              <a:rPr lang="it-IT" altLang="it-IT" i="0" dirty="0" err="1">
                <a:solidFill>
                  <a:srgbClr val="C00000"/>
                </a:solidFill>
              </a:rPr>
              <a:t>map</a:t>
            </a:r>
            <a:r>
              <a:rPr lang="it-IT" altLang="it-IT" i="0" dirty="0">
                <a:solidFill>
                  <a:srgbClr val="C00000"/>
                </a:solidFill>
              </a:rPr>
              <a:t> </a:t>
            </a:r>
            <a:r>
              <a:rPr lang="it-IT" altLang="it-IT" i="0" dirty="0" err="1">
                <a:solidFill>
                  <a:srgbClr val="C00000"/>
                </a:solidFill>
              </a:rPr>
              <a:t>sheets</a:t>
            </a:r>
            <a:endParaRPr lang="it-IT" altLang="it-IT" i="0" dirty="0">
              <a:solidFill>
                <a:srgbClr val="C00000"/>
              </a:solidFill>
            </a:endParaRPr>
          </a:p>
          <a:p>
            <a:pPr>
              <a:lnSpc>
                <a:spcPct val="80000"/>
              </a:lnSpc>
            </a:pPr>
            <a:endParaRPr lang="it-IT" altLang="it-IT" i="0" dirty="0">
              <a:solidFill>
                <a:srgbClr val="002060"/>
              </a:solidFill>
            </a:endParaRPr>
          </a:p>
          <a:p>
            <a:r>
              <a:rPr lang="it-IT" altLang="it-IT" i="0" dirty="0">
                <a:solidFill>
                  <a:srgbClr val="002060"/>
                </a:solidFill>
              </a:rPr>
              <a:t>     </a:t>
            </a:r>
          </a:p>
          <a:p>
            <a:r>
              <a:rPr lang="it-IT" altLang="it-IT" i="0" dirty="0">
                <a:solidFill>
                  <a:srgbClr val="002060"/>
                </a:solidFill>
              </a:rPr>
              <a:t>       </a:t>
            </a:r>
            <a:r>
              <a:rPr lang="it-IT" altLang="it-IT" i="0" dirty="0">
                <a:solidFill>
                  <a:srgbClr val="C00000"/>
                </a:solidFill>
              </a:rPr>
              <a:t>12 </a:t>
            </a:r>
            <a:r>
              <a:rPr lang="it-IT" altLang="it-IT" i="0" dirty="0" err="1">
                <a:solidFill>
                  <a:srgbClr val="C00000"/>
                </a:solidFill>
              </a:rPr>
              <a:t>million</a:t>
            </a:r>
            <a:r>
              <a:rPr lang="it-IT" altLang="it-IT" i="0" dirty="0">
                <a:solidFill>
                  <a:srgbClr val="C00000"/>
                </a:solidFill>
              </a:rPr>
              <a:t> </a:t>
            </a:r>
            <a:r>
              <a:rPr lang="it-IT" altLang="it-IT" i="0" dirty="0" err="1">
                <a:solidFill>
                  <a:srgbClr val="002060"/>
                </a:solidFill>
              </a:rPr>
              <a:t>updating</a:t>
            </a:r>
            <a:r>
              <a:rPr lang="it-IT" altLang="it-IT" i="0" dirty="0">
                <a:solidFill>
                  <a:srgbClr val="002060"/>
                </a:solidFill>
              </a:rPr>
              <a:t> </a:t>
            </a:r>
            <a:r>
              <a:rPr lang="it-IT" altLang="it-IT" i="0" dirty="0" err="1">
                <a:solidFill>
                  <a:srgbClr val="002060"/>
                </a:solidFill>
              </a:rPr>
              <a:t>acts</a:t>
            </a:r>
            <a:r>
              <a:rPr lang="it-IT" altLang="it-IT" i="0" dirty="0">
                <a:solidFill>
                  <a:srgbClr val="002060"/>
                </a:solidFill>
              </a:rPr>
              <a:t> </a:t>
            </a:r>
          </a:p>
          <a:p>
            <a:r>
              <a:rPr lang="it-IT" altLang="it-IT" i="0" dirty="0">
                <a:solidFill>
                  <a:srgbClr val="002060"/>
                </a:solidFill>
              </a:rPr>
              <a:t>       </a:t>
            </a:r>
            <a:r>
              <a:rPr lang="it-IT" altLang="it-IT" i="0" dirty="0" err="1">
                <a:solidFill>
                  <a:srgbClr val="002060"/>
                </a:solidFill>
              </a:rPr>
              <a:t>stored</a:t>
            </a:r>
            <a:r>
              <a:rPr lang="it-IT" altLang="it-IT" i="0" dirty="0">
                <a:solidFill>
                  <a:srgbClr val="002060"/>
                </a:solidFill>
              </a:rPr>
              <a:t> in </a:t>
            </a:r>
            <a:r>
              <a:rPr lang="it-IT" altLang="it-IT" i="0" dirty="0" err="1">
                <a:solidFill>
                  <a:srgbClr val="002060"/>
                </a:solidFill>
              </a:rPr>
              <a:t>digital</a:t>
            </a:r>
            <a:r>
              <a:rPr lang="it-IT" altLang="it-IT" i="0" dirty="0">
                <a:solidFill>
                  <a:srgbClr val="002060"/>
                </a:solidFill>
              </a:rPr>
              <a:t> </a:t>
            </a:r>
            <a:r>
              <a:rPr lang="it-IT" altLang="it-IT" i="0" dirty="0" smtClean="0">
                <a:solidFill>
                  <a:srgbClr val="002060"/>
                </a:solidFill>
              </a:rPr>
              <a:t>format</a:t>
            </a:r>
          </a:p>
          <a:p>
            <a:endParaRPr lang="it-IT" altLang="it-IT" i="0" dirty="0">
              <a:solidFill>
                <a:srgbClr val="002060"/>
              </a:solidFill>
            </a:endParaRPr>
          </a:p>
          <a:p>
            <a:pPr>
              <a:lnSpc>
                <a:spcPct val="60000"/>
              </a:lnSpc>
            </a:pPr>
            <a:endParaRPr lang="it-IT" altLang="it-IT" i="0" dirty="0">
              <a:solidFill>
                <a:srgbClr val="002060"/>
              </a:solidFill>
            </a:endParaRPr>
          </a:p>
          <a:p>
            <a:r>
              <a:rPr lang="it-IT" altLang="it-IT" i="0" dirty="0">
                <a:solidFill>
                  <a:srgbClr val="C00000"/>
                </a:solidFill>
              </a:rPr>
              <a:t>       </a:t>
            </a:r>
            <a:r>
              <a:rPr lang="it-IT" altLang="it-IT" dirty="0">
                <a:solidFill>
                  <a:srgbClr val="C00000"/>
                </a:solidFill>
              </a:rPr>
              <a:t>6</a:t>
            </a:r>
            <a:r>
              <a:rPr lang="it-IT" altLang="it-IT" i="0" dirty="0" smtClean="0">
                <a:solidFill>
                  <a:srgbClr val="C00000"/>
                </a:solidFill>
              </a:rPr>
              <a:t>00.000 </a:t>
            </a:r>
            <a:r>
              <a:rPr lang="it-IT" altLang="it-IT" i="0" dirty="0" err="1">
                <a:solidFill>
                  <a:srgbClr val="C00000"/>
                </a:solidFill>
              </a:rPr>
              <a:t>updating</a:t>
            </a:r>
            <a:r>
              <a:rPr lang="it-IT" altLang="it-IT" i="0" dirty="0">
                <a:solidFill>
                  <a:srgbClr val="C00000"/>
                </a:solidFill>
              </a:rPr>
              <a:t> </a:t>
            </a:r>
            <a:r>
              <a:rPr lang="it-IT" altLang="it-IT" i="0" dirty="0" err="1">
                <a:solidFill>
                  <a:srgbClr val="C00000"/>
                </a:solidFill>
              </a:rPr>
              <a:t>deeds</a:t>
            </a:r>
            <a:r>
              <a:rPr lang="it-IT" altLang="it-IT" i="0" dirty="0">
                <a:solidFill>
                  <a:srgbClr val="C00000"/>
                </a:solidFill>
              </a:rPr>
              <a:t> </a:t>
            </a:r>
          </a:p>
          <a:p>
            <a:r>
              <a:rPr lang="it-IT" altLang="it-IT" i="0" dirty="0">
                <a:solidFill>
                  <a:srgbClr val="002060"/>
                </a:solidFill>
              </a:rPr>
              <a:t>      </a:t>
            </a:r>
            <a:r>
              <a:rPr lang="it-IT" altLang="it-IT" i="0" dirty="0" smtClean="0">
                <a:solidFill>
                  <a:srgbClr val="002060"/>
                </a:solidFill>
              </a:rPr>
              <a:t> </a:t>
            </a:r>
            <a:r>
              <a:rPr lang="it-IT" altLang="it-IT" i="0" dirty="0" err="1" smtClean="0">
                <a:solidFill>
                  <a:srgbClr val="002060"/>
                </a:solidFill>
              </a:rPr>
              <a:t>registered</a:t>
            </a:r>
            <a:r>
              <a:rPr lang="it-IT" altLang="it-IT" i="0" dirty="0" smtClean="0">
                <a:solidFill>
                  <a:srgbClr val="002060"/>
                </a:solidFill>
              </a:rPr>
              <a:t> </a:t>
            </a:r>
            <a:r>
              <a:rPr lang="it-IT" altLang="it-IT" i="0" dirty="0" err="1">
                <a:solidFill>
                  <a:srgbClr val="002060"/>
                </a:solidFill>
              </a:rPr>
              <a:t>every</a:t>
            </a:r>
            <a:r>
              <a:rPr lang="it-IT" altLang="it-IT" i="0" dirty="0">
                <a:solidFill>
                  <a:srgbClr val="002060"/>
                </a:solidFill>
              </a:rPr>
              <a:t> </a:t>
            </a:r>
            <a:r>
              <a:rPr lang="it-IT" altLang="it-IT" i="0" dirty="0" err="1">
                <a:solidFill>
                  <a:srgbClr val="002060"/>
                </a:solidFill>
              </a:rPr>
              <a:t>year</a:t>
            </a:r>
            <a:r>
              <a:rPr lang="it-IT" altLang="it-IT" i="0" dirty="0">
                <a:solidFill>
                  <a:srgbClr val="002060"/>
                </a:solidFill>
              </a:rPr>
              <a:t> </a:t>
            </a:r>
            <a:r>
              <a:rPr lang="it-IT" altLang="it-IT" i="0" dirty="0" err="1">
                <a:solidFill>
                  <a:srgbClr val="002060"/>
                </a:solidFill>
              </a:rPr>
              <a:t>managing</a:t>
            </a:r>
            <a:endParaRPr lang="it-IT" altLang="it-IT" i="0" dirty="0">
              <a:solidFill>
                <a:srgbClr val="002060"/>
              </a:solidFill>
            </a:endParaRPr>
          </a:p>
          <a:p>
            <a:r>
              <a:rPr lang="it-IT" altLang="it-IT" i="0" dirty="0">
                <a:solidFill>
                  <a:srgbClr val="002060"/>
                </a:solidFill>
              </a:rPr>
              <a:t>      </a:t>
            </a:r>
            <a:r>
              <a:rPr lang="it-IT" altLang="it-IT" i="0" dirty="0" smtClean="0">
                <a:solidFill>
                  <a:srgbClr val="002060"/>
                </a:solidFill>
              </a:rPr>
              <a:t> </a:t>
            </a:r>
            <a:r>
              <a:rPr lang="it-IT" altLang="it-IT" i="0" dirty="0" err="1" smtClean="0">
                <a:solidFill>
                  <a:srgbClr val="002060"/>
                </a:solidFill>
              </a:rPr>
              <a:t>about</a:t>
            </a:r>
            <a:r>
              <a:rPr lang="it-IT" altLang="it-IT" i="0" dirty="0" smtClean="0">
                <a:solidFill>
                  <a:srgbClr val="002060"/>
                </a:solidFill>
              </a:rPr>
              <a:t> </a:t>
            </a:r>
            <a:r>
              <a:rPr lang="it-IT" altLang="it-IT" i="0" dirty="0">
                <a:solidFill>
                  <a:srgbClr val="002060"/>
                </a:solidFill>
              </a:rPr>
              <a:t>2 </a:t>
            </a:r>
            <a:r>
              <a:rPr lang="it-IT" altLang="it-IT" i="0" dirty="0" err="1">
                <a:solidFill>
                  <a:srgbClr val="002060"/>
                </a:solidFill>
              </a:rPr>
              <a:t>million</a:t>
            </a:r>
            <a:r>
              <a:rPr lang="it-IT" altLang="it-IT" i="0" dirty="0">
                <a:solidFill>
                  <a:srgbClr val="002060"/>
                </a:solidFill>
              </a:rPr>
              <a:t> </a:t>
            </a:r>
            <a:r>
              <a:rPr lang="it-IT" altLang="it-IT" i="0" dirty="0" err="1" smtClean="0">
                <a:solidFill>
                  <a:srgbClr val="002060"/>
                </a:solidFill>
              </a:rPr>
              <a:t>parcels</a:t>
            </a:r>
            <a:endParaRPr lang="it-IT" altLang="it-IT" i="0" dirty="0" smtClean="0">
              <a:solidFill>
                <a:srgbClr val="002060"/>
              </a:solidFill>
            </a:endParaRPr>
          </a:p>
          <a:p>
            <a:endParaRPr lang="it-IT" altLang="it-IT" i="0" dirty="0">
              <a:solidFill>
                <a:srgbClr val="002060"/>
              </a:solidFill>
            </a:endParaRPr>
          </a:p>
          <a:p>
            <a:pPr>
              <a:lnSpc>
                <a:spcPct val="70000"/>
              </a:lnSpc>
            </a:pPr>
            <a:endParaRPr lang="it-IT" altLang="it-IT" i="0" dirty="0">
              <a:solidFill>
                <a:srgbClr val="002060"/>
              </a:solidFill>
            </a:endParaRPr>
          </a:p>
          <a:p>
            <a:r>
              <a:rPr lang="it-IT" altLang="it-IT" i="0" dirty="0">
                <a:solidFill>
                  <a:srgbClr val="002060"/>
                </a:solidFill>
              </a:rPr>
              <a:t>       </a:t>
            </a:r>
            <a:r>
              <a:rPr lang="it-IT" altLang="it-IT" i="0" dirty="0">
                <a:solidFill>
                  <a:srgbClr val="C00000"/>
                </a:solidFill>
              </a:rPr>
              <a:t>7 </a:t>
            </a:r>
            <a:r>
              <a:rPr lang="it-IT" altLang="it-IT" i="0" dirty="0" err="1">
                <a:solidFill>
                  <a:srgbClr val="C00000"/>
                </a:solidFill>
              </a:rPr>
              <a:t>million</a:t>
            </a:r>
            <a:r>
              <a:rPr lang="it-IT" altLang="it-IT" i="0" dirty="0">
                <a:solidFill>
                  <a:srgbClr val="C00000"/>
                </a:solidFill>
              </a:rPr>
              <a:t> </a:t>
            </a:r>
            <a:r>
              <a:rPr lang="it-IT" altLang="it-IT" i="0" dirty="0" err="1">
                <a:solidFill>
                  <a:srgbClr val="002060"/>
                </a:solidFill>
              </a:rPr>
              <a:t>reference</a:t>
            </a:r>
            <a:r>
              <a:rPr lang="it-IT" altLang="it-IT" i="0" dirty="0">
                <a:solidFill>
                  <a:srgbClr val="002060"/>
                </a:solidFill>
              </a:rPr>
              <a:t> </a:t>
            </a:r>
            <a:r>
              <a:rPr lang="it-IT" altLang="it-IT" i="0" dirty="0" err="1" smtClean="0">
                <a:solidFill>
                  <a:srgbClr val="002060"/>
                </a:solidFill>
              </a:rPr>
              <a:t>points</a:t>
            </a:r>
            <a:endParaRPr lang="it-IT" altLang="it-IT" i="0" dirty="0" smtClean="0">
              <a:solidFill>
                <a:srgbClr val="002060"/>
              </a:solidFill>
            </a:endParaRPr>
          </a:p>
          <a:p>
            <a:endParaRPr lang="it-IT" altLang="it-IT" i="0" dirty="0">
              <a:solidFill>
                <a:srgbClr val="002060"/>
              </a:solidFill>
            </a:endParaRPr>
          </a:p>
          <a:p>
            <a:pPr>
              <a:lnSpc>
                <a:spcPct val="50000"/>
              </a:lnSpc>
            </a:pPr>
            <a:endParaRPr lang="it-IT" altLang="it-IT" i="0" dirty="0">
              <a:solidFill>
                <a:srgbClr val="002060"/>
              </a:solidFill>
            </a:endParaRPr>
          </a:p>
          <a:p>
            <a:r>
              <a:rPr lang="it-IT" altLang="it-IT" i="0" dirty="0">
                <a:solidFill>
                  <a:srgbClr val="002060"/>
                </a:solidFill>
              </a:rPr>
              <a:t>      </a:t>
            </a:r>
            <a:r>
              <a:rPr lang="it-IT" altLang="it-IT" i="0" dirty="0" smtClean="0">
                <a:solidFill>
                  <a:srgbClr val="002060"/>
                </a:solidFill>
              </a:rPr>
              <a:t> </a:t>
            </a:r>
            <a:r>
              <a:rPr lang="it-IT" altLang="it-IT" i="0" dirty="0" smtClean="0">
                <a:solidFill>
                  <a:srgbClr val="C00000"/>
                </a:solidFill>
              </a:rPr>
              <a:t>80 </a:t>
            </a:r>
            <a:r>
              <a:rPr lang="it-IT" altLang="it-IT" i="0" dirty="0" err="1">
                <a:solidFill>
                  <a:srgbClr val="C00000"/>
                </a:solidFill>
              </a:rPr>
              <a:t>million</a:t>
            </a:r>
            <a:r>
              <a:rPr lang="it-IT" altLang="it-IT" i="0" dirty="0">
                <a:solidFill>
                  <a:srgbClr val="C00000"/>
                </a:solidFill>
              </a:rPr>
              <a:t> </a:t>
            </a:r>
            <a:r>
              <a:rPr lang="it-IT" altLang="it-IT" i="0" dirty="0" err="1">
                <a:solidFill>
                  <a:srgbClr val="C00000"/>
                </a:solidFill>
              </a:rPr>
              <a:t>parcels</a:t>
            </a:r>
            <a:endParaRPr lang="it-IT" altLang="it-IT" i="0" dirty="0">
              <a:solidFill>
                <a:srgbClr val="C00000"/>
              </a:solidFill>
            </a:endParaRPr>
          </a:p>
          <a:p>
            <a:pPr lvl="1"/>
            <a:r>
              <a:rPr lang="it-IT" altLang="it-IT" i="0" dirty="0">
                <a:solidFill>
                  <a:srgbClr val="002060"/>
                </a:solidFill>
              </a:rPr>
              <a:t>	65 </a:t>
            </a:r>
            <a:r>
              <a:rPr lang="it-IT" altLang="it-IT" i="0" dirty="0" err="1">
                <a:solidFill>
                  <a:srgbClr val="002060"/>
                </a:solidFill>
              </a:rPr>
              <a:t>million</a:t>
            </a:r>
            <a:r>
              <a:rPr lang="it-IT" altLang="it-IT" i="0" dirty="0">
                <a:solidFill>
                  <a:srgbClr val="002060"/>
                </a:solidFill>
              </a:rPr>
              <a:t> </a:t>
            </a:r>
            <a:r>
              <a:rPr lang="it-IT" altLang="it-IT" i="0" dirty="0" err="1">
                <a:solidFill>
                  <a:srgbClr val="002060"/>
                </a:solidFill>
              </a:rPr>
              <a:t>land</a:t>
            </a:r>
            <a:r>
              <a:rPr lang="it-IT" altLang="it-IT" i="0" dirty="0">
                <a:solidFill>
                  <a:srgbClr val="002060"/>
                </a:solidFill>
              </a:rPr>
              <a:t> </a:t>
            </a:r>
            <a:r>
              <a:rPr lang="it-IT" altLang="it-IT" i="0" dirty="0" err="1">
                <a:solidFill>
                  <a:srgbClr val="002060"/>
                </a:solidFill>
              </a:rPr>
              <a:t>parcels</a:t>
            </a:r>
            <a:endParaRPr lang="it-IT" altLang="it-IT" i="0" dirty="0">
              <a:solidFill>
                <a:srgbClr val="002060"/>
              </a:solidFill>
            </a:endParaRPr>
          </a:p>
          <a:p>
            <a:pPr lvl="1"/>
            <a:r>
              <a:rPr lang="it-IT" altLang="it-IT" i="0" dirty="0">
                <a:solidFill>
                  <a:srgbClr val="002060"/>
                </a:solidFill>
              </a:rPr>
              <a:t>	15 </a:t>
            </a:r>
            <a:r>
              <a:rPr lang="it-IT" altLang="it-IT" i="0" dirty="0" err="1">
                <a:solidFill>
                  <a:srgbClr val="002060"/>
                </a:solidFill>
              </a:rPr>
              <a:t>million</a:t>
            </a:r>
            <a:r>
              <a:rPr lang="it-IT" altLang="it-IT" i="0" dirty="0">
                <a:solidFill>
                  <a:srgbClr val="002060"/>
                </a:solidFill>
              </a:rPr>
              <a:t> </a:t>
            </a:r>
            <a:r>
              <a:rPr lang="it-IT" altLang="it-IT" i="0" dirty="0" smtClean="0">
                <a:solidFill>
                  <a:srgbClr val="002060"/>
                </a:solidFill>
              </a:rPr>
              <a:t>building  </a:t>
            </a:r>
            <a:r>
              <a:rPr lang="it-IT" altLang="it-IT" i="0" dirty="0" err="1" smtClean="0">
                <a:solidFill>
                  <a:srgbClr val="002060"/>
                </a:solidFill>
              </a:rPr>
              <a:t>parcels</a:t>
            </a:r>
            <a:endParaRPr lang="it-IT" altLang="it-IT" i="0" dirty="0" smtClean="0">
              <a:solidFill>
                <a:srgbClr val="002060"/>
              </a:solidFill>
            </a:endParaRPr>
          </a:p>
          <a:p>
            <a:pPr lvl="1"/>
            <a:endParaRPr lang="it-IT" altLang="it-IT" i="0" dirty="0">
              <a:solidFill>
                <a:srgbClr val="002060"/>
              </a:solidFill>
            </a:endParaRPr>
          </a:p>
          <a:p>
            <a:pPr lvl="1">
              <a:lnSpc>
                <a:spcPct val="40000"/>
              </a:lnSpc>
            </a:pPr>
            <a:endParaRPr lang="it-IT" altLang="it-IT" i="0" dirty="0">
              <a:solidFill>
                <a:srgbClr val="002060"/>
              </a:solidFill>
            </a:endParaRPr>
          </a:p>
          <a:p>
            <a:r>
              <a:rPr lang="it-IT" altLang="it-IT" i="0" dirty="0">
                <a:solidFill>
                  <a:srgbClr val="002060"/>
                </a:solidFill>
              </a:rPr>
              <a:t>     </a:t>
            </a:r>
            <a:r>
              <a:rPr lang="it-IT" altLang="it-IT" i="0" dirty="0" smtClean="0">
                <a:solidFill>
                  <a:srgbClr val="002060"/>
                </a:solidFill>
              </a:rPr>
              <a:t>   </a:t>
            </a:r>
            <a:r>
              <a:rPr lang="it-IT" altLang="it-IT" i="0" dirty="0" smtClean="0">
                <a:solidFill>
                  <a:srgbClr val="C00000"/>
                </a:solidFill>
              </a:rPr>
              <a:t>26 </a:t>
            </a:r>
            <a:r>
              <a:rPr lang="it-IT" altLang="it-IT" i="0" dirty="0" err="1">
                <a:solidFill>
                  <a:srgbClr val="C00000"/>
                </a:solidFill>
              </a:rPr>
              <a:t>million</a:t>
            </a:r>
            <a:r>
              <a:rPr lang="it-IT" altLang="it-IT" i="0" dirty="0">
                <a:solidFill>
                  <a:srgbClr val="C00000"/>
                </a:solidFill>
              </a:rPr>
              <a:t> </a:t>
            </a:r>
            <a:r>
              <a:rPr lang="it-IT" altLang="it-IT" i="0" dirty="0" err="1">
                <a:solidFill>
                  <a:srgbClr val="C00000"/>
                </a:solidFill>
              </a:rPr>
              <a:t>land</a:t>
            </a:r>
            <a:r>
              <a:rPr lang="it-IT" altLang="it-IT" i="0" dirty="0">
                <a:solidFill>
                  <a:srgbClr val="C00000"/>
                </a:solidFill>
              </a:rPr>
              <a:t> </a:t>
            </a:r>
            <a:r>
              <a:rPr lang="it-IT" altLang="it-IT" i="0" dirty="0" err="1">
                <a:solidFill>
                  <a:srgbClr val="C00000"/>
                </a:solidFill>
              </a:rPr>
              <a:t>owners</a:t>
            </a:r>
            <a:endParaRPr lang="it-IT" altLang="it-IT" i="0" dirty="0">
              <a:solidFill>
                <a:srgbClr val="C00000"/>
              </a:solidFill>
              <a:latin typeface="Arial Narrow" pitchFamily="34" charset="0"/>
            </a:endParaRPr>
          </a:p>
        </p:txBody>
      </p:sp>
      <p:pic>
        <p:nvPicPr>
          <p:cNvPr id="13" name="Immagine 23" descr="definitiv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755826"/>
            <a:ext cx="1353600" cy="32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6306292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947010" y="116632"/>
            <a:ext cx="7772400" cy="43204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372" tIns="45686" rIns="91372" bIns="45686">
            <a:normAutofit/>
          </a:bodyPr>
          <a:lstStyle/>
          <a:p>
            <a:r>
              <a:rPr lang="it-IT" altLang="it-IT" sz="1800" dirty="0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The </a:t>
            </a:r>
            <a:r>
              <a:rPr lang="it-IT" altLang="it-IT" sz="1800" dirty="0" err="1" smtClean="0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current</a:t>
            </a:r>
            <a:r>
              <a:rPr lang="it-IT" altLang="it-IT" sz="1800" dirty="0" smtClean="0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 </a:t>
            </a:r>
            <a:r>
              <a:rPr lang="it-IT" altLang="it-IT" sz="1800" dirty="0" err="1" smtClean="0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cartographical</a:t>
            </a:r>
            <a:r>
              <a:rPr lang="it-IT" altLang="it-IT" sz="1800" dirty="0" smtClean="0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 </a:t>
            </a:r>
            <a:r>
              <a:rPr lang="it-IT" altLang="it-IT" sz="1800" dirty="0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system of the </a:t>
            </a:r>
            <a:r>
              <a:rPr lang="it-IT" altLang="it-IT" sz="1800" dirty="0" err="1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cadastre</a:t>
            </a:r>
            <a:r>
              <a:rPr lang="it-IT" altLang="it-IT" sz="1800" dirty="0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  and </a:t>
            </a:r>
            <a:r>
              <a:rPr lang="it-IT" altLang="it-IT" sz="1800" dirty="0" err="1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its</a:t>
            </a:r>
            <a:r>
              <a:rPr lang="it-IT" altLang="it-IT" sz="1800" dirty="0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 strong </a:t>
            </a:r>
            <a:r>
              <a:rPr lang="it-IT" altLang="it-IT" sz="1800" dirty="0" err="1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points</a:t>
            </a:r>
            <a:endParaRPr lang="it-IT" altLang="it-IT" sz="1800" dirty="0">
              <a:solidFill>
                <a:srgbClr val="002060"/>
              </a:solidFill>
              <a:latin typeface="Arial Narrow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5364" name="Rectangle 3"/>
          <p:cNvSpPr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372" tIns="45686" rIns="91372" bIns="45686"/>
          <a:lstStyle/>
          <a:p>
            <a:pPr marL="333815" indent="-333815" defTabSz="801158">
              <a:lnSpc>
                <a:spcPct val="20000"/>
              </a:lnSpc>
              <a:buNone/>
            </a:pPr>
            <a:endParaRPr lang="it-IT" altLang="it-IT" sz="6900" b="1" dirty="0">
              <a:latin typeface="Arial Narrow" pitchFamily="34" charset="0"/>
              <a:ea typeface="ＭＳ Ｐゴシック"/>
              <a:cs typeface="ＭＳ Ｐゴシック"/>
            </a:endParaRPr>
          </a:p>
          <a:p>
            <a:pPr marL="333815" indent="-333815" defTabSz="801158">
              <a:buNone/>
            </a:pPr>
            <a:endParaRPr lang="it-IT" altLang="it-IT" sz="2800" b="1" dirty="0">
              <a:solidFill>
                <a:srgbClr val="CC3300"/>
              </a:solidFill>
              <a:latin typeface="Arial Narrow" pitchFamily="34" charset="0"/>
              <a:ea typeface="ＭＳ Ｐゴシック"/>
              <a:cs typeface="ＭＳ Ｐゴシック"/>
            </a:endParaRPr>
          </a:p>
          <a:p>
            <a:pPr marL="333815" indent="-333815" defTabSz="801158">
              <a:buNone/>
            </a:pPr>
            <a:endParaRPr lang="it-IT" altLang="it-IT" sz="2800" b="1" dirty="0">
              <a:solidFill>
                <a:srgbClr val="CC3300"/>
              </a:solidFill>
              <a:latin typeface="Arial Narrow" pitchFamily="34" charset="0"/>
              <a:ea typeface="ＭＳ Ｐゴシック"/>
              <a:cs typeface="ＭＳ Ｐゴシック"/>
            </a:endParaRPr>
          </a:p>
          <a:p>
            <a:pPr marL="333815" indent="-333815" defTabSz="801158">
              <a:buNone/>
            </a:pPr>
            <a:endParaRPr lang="it-IT" altLang="it-IT" sz="2800" b="1" dirty="0">
              <a:solidFill>
                <a:srgbClr val="CC3300"/>
              </a:solidFill>
              <a:latin typeface="Arial Narrow" pitchFamily="34" charset="0"/>
              <a:ea typeface="ＭＳ Ｐゴシック"/>
              <a:cs typeface="ＭＳ Ｐゴシック"/>
            </a:endParaRPr>
          </a:p>
          <a:p>
            <a:pPr marL="333815" indent="-333815" defTabSz="801158">
              <a:buNone/>
            </a:pPr>
            <a:endParaRPr lang="it-IT" altLang="it-IT" sz="2800" b="1" dirty="0">
              <a:solidFill>
                <a:schemeClr val="hlink"/>
              </a:solidFill>
              <a:latin typeface="Arial Narrow" pitchFamily="34" charset="0"/>
              <a:ea typeface="ＭＳ Ｐゴシック"/>
              <a:cs typeface="ＭＳ Ｐゴシック"/>
            </a:endParaRPr>
          </a:p>
          <a:p>
            <a:pPr marL="333815" indent="-333815" defTabSz="801158">
              <a:buNone/>
            </a:pPr>
            <a:endParaRPr lang="it-IT" altLang="it-IT" sz="2800" b="1" dirty="0">
              <a:solidFill>
                <a:srgbClr val="CC3300"/>
              </a:solidFill>
              <a:latin typeface="Arial Narrow" pitchFamily="34" charset="0"/>
              <a:ea typeface="ＭＳ Ｐゴシック"/>
              <a:cs typeface="ＭＳ Ｐゴシック"/>
            </a:endParaRPr>
          </a:p>
          <a:p>
            <a:pPr marL="333815" indent="-333815" defTabSz="801158">
              <a:buNone/>
            </a:pPr>
            <a:endParaRPr lang="it-IT" altLang="it-IT" sz="2800" b="1" dirty="0">
              <a:solidFill>
                <a:srgbClr val="CC3300"/>
              </a:solidFill>
              <a:latin typeface="Arial Narrow" pitchFamily="34" charset="0"/>
              <a:ea typeface="ＭＳ Ｐゴシック"/>
              <a:cs typeface="ＭＳ Ｐゴシック"/>
            </a:endParaRPr>
          </a:p>
        </p:txBody>
      </p:sp>
      <p:sp>
        <p:nvSpPr>
          <p:cNvPr id="886796" name="AutoShape 12"/>
          <p:cNvSpPr>
            <a:spLocks noChangeArrowheads="1"/>
          </p:cNvSpPr>
          <p:nvPr/>
        </p:nvSpPr>
        <p:spPr bwMode="auto">
          <a:xfrm>
            <a:off x="186677" y="4941168"/>
            <a:ext cx="8790897" cy="37428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DFCC0"/>
              </a:gs>
              <a:gs pos="100000">
                <a:srgbClr val="D0D09E"/>
              </a:gs>
            </a:gsLst>
            <a:lin ang="5400000" scaled="1"/>
          </a:gradFill>
          <a:ln w="12700" algn="ctr">
            <a:solidFill>
              <a:srgbClr val="C0504D"/>
            </a:solidFill>
            <a:round/>
            <a:headEnd/>
            <a:tailEnd/>
          </a:ln>
          <a:effectLst>
            <a:outerShdw dist="28398" dir="3806097" algn="ctr" rotWithShape="0">
              <a:srgbClr val="622423"/>
            </a:outerShdw>
          </a:effectLst>
        </p:spPr>
        <p:txBody>
          <a:bodyPr lIns="80115" tIns="40058" rIns="80115" bIns="40058"/>
          <a:lstStyle/>
          <a:p>
            <a:r>
              <a:rPr lang="it-IT" altLang="it-IT" sz="1600" i="0" dirty="0" err="1">
                <a:solidFill>
                  <a:srgbClr val="002060"/>
                </a:solidFill>
              </a:rPr>
              <a:t>It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002060"/>
                </a:solidFill>
              </a:rPr>
              <a:t>is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002060"/>
                </a:solidFill>
              </a:rPr>
              <a:t>integrated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002060"/>
                </a:solidFill>
              </a:rPr>
              <a:t>with</a:t>
            </a:r>
            <a:r>
              <a:rPr lang="it-IT" altLang="it-IT" sz="1600" i="0" dirty="0">
                <a:solidFill>
                  <a:srgbClr val="002060"/>
                </a:solidFill>
              </a:rPr>
              <a:t> a high </a:t>
            </a:r>
            <a:r>
              <a:rPr lang="it-IT" altLang="it-IT" sz="1600" i="0" dirty="0" err="1">
                <a:solidFill>
                  <a:srgbClr val="002060"/>
                </a:solidFill>
              </a:rPr>
              <a:t>resolution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C00000"/>
                </a:solidFill>
              </a:rPr>
              <a:t>ortho</a:t>
            </a:r>
            <a:r>
              <a:rPr lang="it-IT" altLang="it-IT" sz="1600" i="0" dirty="0">
                <a:solidFill>
                  <a:srgbClr val="C00000"/>
                </a:solidFill>
              </a:rPr>
              <a:t> </a:t>
            </a:r>
            <a:r>
              <a:rPr lang="it-IT" altLang="it-IT" sz="1600" i="0" dirty="0" err="1">
                <a:solidFill>
                  <a:srgbClr val="C00000"/>
                </a:solidFill>
              </a:rPr>
              <a:t>imagery</a:t>
            </a:r>
            <a:r>
              <a:rPr lang="it-IT" altLang="it-IT" sz="1600" i="0" dirty="0">
                <a:solidFill>
                  <a:srgbClr val="C00000"/>
                </a:solidFill>
              </a:rPr>
              <a:t>  </a:t>
            </a:r>
            <a:r>
              <a:rPr lang="it-IT" altLang="it-IT" sz="1600" i="0" dirty="0">
                <a:solidFill>
                  <a:srgbClr val="002060"/>
                </a:solidFill>
              </a:rPr>
              <a:t>and National road </a:t>
            </a:r>
            <a:r>
              <a:rPr lang="it-IT" altLang="it-IT" sz="1600" i="0" dirty="0" err="1">
                <a:solidFill>
                  <a:srgbClr val="002060"/>
                </a:solidFill>
              </a:rPr>
              <a:t>maps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endParaRPr lang="it-IT" altLang="it-IT" sz="1600" i="0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886798" name="AutoShape 14"/>
          <p:cNvSpPr>
            <a:spLocks noChangeArrowheads="1"/>
          </p:cNvSpPr>
          <p:nvPr/>
        </p:nvSpPr>
        <p:spPr bwMode="auto">
          <a:xfrm>
            <a:off x="107289" y="3717032"/>
            <a:ext cx="8812626" cy="63052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DFCC0"/>
              </a:gs>
              <a:gs pos="100000">
                <a:srgbClr val="D0D09E"/>
              </a:gs>
            </a:gsLst>
            <a:lin ang="5400000" scaled="1"/>
          </a:gradFill>
          <a:ln w="12700" algn="ctr">
            <a:solidFill>
              <a:srgbClr val="C0504D"/>
            </a:solidFill>
            <a:round/>
            <a:headEnd/>
            <a:tailEnd/>
          </a:ln>
          <a:effectLst>
            <a:outerShdw dist="28398" dir="3806097" algn="ctr" rotWithShape="0">
              <a:srgbClr val="622423"/>
            </a:outerShdw>
          </a:effectLst>
        </p:spPr>
        <p:txBody>
          <a:bodyPr lIns="80115" tIns="40058" rIns="80115" bIns="40058"/>
          <a:lstStyle/>
          <a:p>
            <a:pPr>
              <a:lnSpc>
                <a:spcPct val="80000"/>
              </a:lnSpc>
            </a:pPr>
            <a:r>
              <a:rPr lang="it-IT" altLang="it-IT" sz="1600" i="0" dirty="0" err="1">
                <a:solidFill>
                  <a:srgbClr val="002060"/>
                </a:solidFill>
              </a:rPr>
              <a:t>It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002060"/>
                </a:solidFill>
              </a:rPr>
              <a:t>is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002060"/>
                </a:solidFill>
              </a:rPr>
              <a:t>directly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002060"/>
                </a:solidFill>
              </a:rPr>
              <a:t>related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002060"/>
                </a:solidFill>
              </a:rPr>
              <a:t>to</a:t>
            </a:r>
            <a:r>
              <a:rPr lang="it-IT" altLang="it-IT" sz="1600" i="0" dirty="0">
                <a:solidFill>
                  <a:srgbClr val="002060"/>
                </a:solidFill>
              </a:rPr>
              <a:t> the </a:t>
            </a:r>
            <a:r>
              <a:rPr lang="it-IT" altLang="it-IT" sz="1600" i="0" dirty="0" err="1">
                <a:solidFill>
                  <a:srgbClr val="002060"/>
                </a:solidFill>
              </a:rPr>
              <a:t>administrative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002060"/>
                </a:solidFill>
              </a:rPr>
              <a:t>census</a:t>
            </a:r>
            <a:r>
              <a:rPr lang="it-IT" altLang="it-IT" sz="1600" i="0" dirty="0">
                <a:solidFill>
                  <a:srgbClr val="002060"/>
                </a:solidFill>
              </a:rPr>
              <a:t> DB </a:t>
            </a:r>
            <a:r>
              <a:rPr lang="it-IT" altLang="it-IT" sz="1600" i="0" dirty="0" err="1">
                <a:solidFill>
                  <a:srgbClr val="002060"/>
                </a:solidFill>
              </a:rPr>
              <a:t>of</a:t>
            </a:r>
            <a:r>
              <a:rPr lang="it-IT" altLang="it-IT" sz="1600" i="0" dirty="0">
                <a:solidFill>
                  <a:srgbClr val="002060"/>
                </a:solidFill>
              </a:rPr>
              <a:t> the </a:t>
            </a:r>
            <a:r>
              <a:rPr lang="it-IT" altLang="it-IT" sz="1600" i="0" dirty="0" err="1">
                <a:solidFill>
                  <a:srgbClr val="002060"/>
                </a:solidFill>
              </a:rPr>
              <a:t>Land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002060"/>
                </a:solidFill>
              </a:rPr>
              <a:t>Cadastre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002060"/>
                </a:solidFill>
              </a:rPr>
              <a:t>through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>
                <a:solidFill>
                  <a:srgbClr val="C00000"/>
                </a:solidFill>
              </a:rPr>
              <a:t>a </a:t>
            </a:r>
            <a:r>
              <a:rPr lang="it-IT" altLang="it-IT" sz="1600" i="0" dirty="0" err="1">
                <a:solidFill>
                  <a:srgbClr val="C00000"/>
                </a:solidFill>
              </a:rPr>
              <a:t>unique</a:t>
            </a:r>
            <a:r>
              <a:rPr lang="it-IT" altLang="it-IT" sz="1600" i="0" dirty="0">
                <a:solidFill>
                  <a:srgbClr val="C00000"/>
                </a:solidFill>
              </a:rPr>
              <a:t> </a:t>
            </a:r>
            <a:r>
              <a:rPr lang="it-IT" altLang="it-IT" sz="1600" i="0" dirty="0" err="1">
                <a:solidFill>
                  <a:srgbClr val="C00000"/>
                </a:solidFill>
              </a:rPr>
              <a:t>identifier</a:t>
            </a:r>
            <a:r>
              <a:rPr lang="it-IT" altLang="it-IT" sz="1600" i="0" dirty="0">
                <a:solidFill>
                  <a:srgbClr val="C00000"/>
                </a:solidFill>
              </a:rPr>
              <a:t>: the </a:t>
            </a:r>
            <a:r>
              <a:rPr lang="it-IT" altLang="it-IT" sz="1600" i="0" dirty="0" err="1">
                <a:solidFill>
                  <a:srgbClr val="C00000"/>
                </a:solidFill>
              </a:rPr>
              <a:t>parcel</a:t>
            </a:r>
            <a:r>
              <a:rPr lang="it-IT" altLang="it-IT" sz="1600" i="0" dirty="0">
                <a:solidFill>
                  <a:srgbClr val="C00000"/>
                </a:solidFill>
              </a:rPr>
              <a:t> </a:t>
            </a:r>
            <a:r>
              <a:rPr lang="it-IT" altLang="it-IT" sz="1600" i="0" dirty="0" err="1">
                <a:solidFill>
                  <a:srgbClr val="C00000"/>
                </a:solidFill>
              </a:rPr>
              <a:t>number</a:t>
            </a:r>
            <a:endParaRPr lang="it-IT" altLang="it-IT" sz="1600" i="0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15373" name="AutoShape 15"/>
          <p:cNvSpPr>
            <a:spLocks noChangeArrowheads="1"/>
          </p:cNvSpPr>
          <p:nvPr/>
        </p:nvSpPr>
        <p:spPr bwMode="auto">
          <a:xfrm>
            <a:off x="4364897" y="701766"/>
            <a:ext cx="4511565" cy="63542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DFCC0"/>
              </a:gs>
              <a:gs pos="100000">
                <a:srgbClr val="D0D09E"/>
              </a:gs>
            </a:gsLst>
            <a:lin ang="5400000" scaled="1"/>
          </a:gradFill>
          <a:ln w="12700" algn="ctr">
            <a:solidFill>
              <a:srgbClr val="C0504D"/>
            </a:solidFill>
            <a:round/>
            <a:headEnd/>
            <a:tailEnd/>
          </a:ln>
          <a:effectLst>
            <a:outerShdw dist="28398" dir="3806097" algn="ctr" rotWithShape="0">
              <a:srgbClr val="622423"/>
            </a:outerShdw>
          </a:effectLst>
        </p:spPr>
        <p:txBody>
          <a:bodyPr lIns="80115" tIns="40058" rIns="80115" bIns="40058"/>
          <a:lstStyle/>
          <a:p>
            <a:pPr algn="ctr">
              <a:lnSpc>
                <a:spcPct val="90000"/>
              </a:lnSpc>
            </a:pPr>
            <a:r>
              <a:rPr lang="it-IT" altLang="it-IT" sz="1600" i="0" dirty="0" err="1">
                <a:solidFill>
                  <a:srgbClr val="002060"/>
                </a:solidFill>
              </a:rPr>
              <a:t>It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002060"/>
                </a:solidFill>
              </a:rPr>
              <a:t>is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002060"/>
                </a:solidFill>
              </a:rPr>
              <a:t>totally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002060"/>
                </a:solidFill>
              </a:rPr>
              <a:t>managed</a:t>
            </a:r>
            <a:r>
              <a:rPr lang="it-IT" altLang="it-IT" sz="1600" i="0" dirty="0">
                <a:solidFill>
                  <a:srgbClr val="002060"/>
                </a:solidFill>
              </a:rPr>
              <a:t> in </a:t>
            </a:r>
          </a:p>
          <a:p>
            <a:pPr algn="ctr">
              <a:lnSpc>
                <a:spcPct val="90000"/>
              </a:lnSpc>
            </a:pP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C00000"/>
                </a:solidFill>
              </a:rPr>
              <a:t>vector</a:t>
            </a:r>
            <a:r>
              <a:rPr lang="it-IT" altLang="it-IT" sz="1600" i="0" dirty="0">
                <a:solidFill>
                  <a:srgbClr val="C00000"/>
                </a:solidFill>
              </a:rPr>
              <a:t> format</a:t>
            </a:r>
            <a:endParaRPr lang="it-IT" altLang="it-IT" sz="1600" i="0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15374" name="AutoShape 17"/>
          <p:cNvSpPr>
            <a:spLocks noChangeArrowheads="1"/>
          </p:cNvSpPr>
          <p:nvPr/>
        </p:nvSpPr>
        <p:spPr bwMode="auto">
          <a:xfrm>
            <a:off x="118154" y="715953"/>
            <a:ext cx="4093274" cy="62481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DFCC0"/>
              </a:gs>
              <a:gs pos="100000">
                <a:srgbClr val="D0D09E"/>
              </a:gs>
            </a:gsLst>
            <a:lin ang="5400000" scaled="1"/>
          </a:gradFill>
          <a:ln w="12700" algn="ctr">
            <a:solidFill>
              <a:srgbClr val="C0504D"/>
            </a:solidFill>
            <a:round/>
            <a:headEnd/>
            <a:tailEnd/>
          </a:ln>
          <a:effectLst>
            <a:outerShdw dist="28398" dir="3806097" algn="ctr" rotWithShape="0">
              <a:srgbClr val="622423"/>
            </a:outerShdw>
          </a:effectLst>
        </p:spPr>
        <p:txBody>
          <a:bodyPr lIns="80115" tIns="40058" rIns="80115" bIns="40058"/>
          <a:lstStyle/>
          <a:p>
            <a:pPr algn="ctr"/>
            <a:r>
              <a:rPr lang="it-IT" altLang="it-IT" i="0" dirty="0">
                <a:solidFill>
                  <a:schemeClr val="hlink"/>
                </a:solidFill>
              </a:rPr>
              <a:t>    </a:t>
            </a:r>
            <a:r>
              <a:rPr lang="it-IT" altLang="it-IT" sz="1600" i="0" dirty="0" err="1">
                <a:solidFill>
                  <a:srgbClr val="C00000"/>
                </a:solidFill>
              </a:rPr>
              <a:t>It</a:t>
            </a:r>
            <a:r>
              <a:rPr lang="it-IT" altLang="it-IT" sz="1600" i="0" dirty="0">
                <a:solidFill>
                  <a:srgbClr val="C00000"/>
                </a:solidFill>
              </a:rPr>
              <a:t> </a:t>
            </a:r>
            <a:r>
              <a:rPr lang="it-IT" altLang="it-IT" sz="1600" i="0" dirty="0" err="1">
                <a:solidFill>
                  <a:srgbClr val="C00000"/>
                </a:solidFill>
              </a:rPr>
              <a:t>is</a:t>
            </a:r>
            <a:r>
              <a:rPr lang="it-IT" altLang="it-IT" sz="1600" i="0" dirty="0">
                <a:solidFill>
                  <a:srgbClr val="C00000"/>
                </a:solidFill>
              </a:rPr>
              <a:t> complete and </a:t>
            </a:r>
            <a:r>
              <a:rPr lang="it-IT" altLang="it-IT" sz="1600" i="0" dirty="0" err="1">
                <a:solidFill>
                  <a:srgbClr val="C00000"/>
                </a:solidFill>
              </a:rPr>
              <a:t>homogeneous</a:t>
            </a:r>
            <a:r>
              <a:rPr lang="it-IT" altLang="it-IT" sz="1600" i="0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it-IT" altLang="it-IT" sz="1600" i="0" dirty="0">
                <a:solidFill>
                  <a:srgbClr val="002060"/>
                </a:solidFill>
              </a:rPr>
              <a:t>      </a:t>
            </a:r>
            <a:r>
              <a:rPr lang="it-IT" altLang="it-IT" sz="1600" i="0" dirty="0" err="1">
                <a:solidFill>
                  <a:srgbClr val="002060"/>
                </a:solidFill>
              </a:rPr>
              <a:t>all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002060"/>
                </a:solidFill>
              </a:rPr>
              <a:t>over</a:t>
            </a:r>
            <a:r>
              <a:rPr lang="it-IT" altLang="it-IT" sz="1600" i="0" dirty="0">
                <a:solidFill>
                  <a:srgbClr val="002060"/>
                </a:solidFill>
              </a:rPr>
              <a:t>  the </a:t>
            </a:r>
            <a:r>
              <a:rPr lang="it-IT" altLang="it-IT" sz="1600" i="0" dirty="0" err="1">
                <a:solidFill>
                  <a:srgbClr val="002060"/>
                </a:solidFill>
              </a:rPr>
              <a:t>nation</a:t>
            </a:r>
            <a:endParaRPr lang="it-IT" altLang="it-IT" sz="1600" i="0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17" name="AutoShape 9"/>
          <p:cNvSpPr>
            <a:spLocks noChangeArrowheads="1"/>
          </p:cNvSpPr>
          <p:nvPr/>
        </p:nvSpPr>
        <p:spPr bwMode="auto">
          <a:xfrm>
            <a:off x="164084" y="4437112"/>
            <a:ext cx="8800404" cy="40636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DFCC0"/>
              </a:gs>
              <a:gs pos="100000">
                <a:srgbClr val="D0D09E"/>
              </a:gs>
            </a:gsLst>
            <a:lin ang="5400000" scaled="1"/>
          </a:gradFill>
          <a:ln w="12700" algn="ctr">
            <a:solidFill>
              <a:srgbClr val="C0504D"/>
            </a:solidFill>
            <a:round/>
            <a:headEnd/>
            <a:tailEnd/>
          </a:ln>
          <a:effectLst>
            <a:outerShdw dist="28398" dir="3806097" algn="ctr" rotWithShape="0">
              <a:srgbClr val="622423"/>
            </a:outerShdw>
          </a:effectLst>
        </p:spPr>
        <p:txBody>
          <a:bodyPr lIns="70229" tIns="35114" rIns="70229" bIns="35114"/>
          <a:lstStyle/>
          <a:p>
            <a:pPr>
              <a:lnSpc>
                <a:spcPct val="80000"/>
              </a:lnSpc>
              <a:defRPr/>
            </a:pPr>
            <a:r>
              <a:rPr lang="it-IT" altLang="it-IT" sz="1600" i="0" dirty="0" err="1" smtClean="0">
                <a:solidFill>
                  <a:srgbClr val="002060"/>
                </a:solidFill>
              </a:rPr>
              <a:t>It’s</a:t>
            </a:r>
            <a:r>
              <a:rPr lang="it-IT" altLang="it-IT" sz="1600" i="0" dirty="0" smtClean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 smtClean="0">
                <a:solidFill>
                  <a:srgbClr val="002060"/>
                </a:solidFill>
              </a:rPr>
              <a:t>available</a:t>
            </a:r>
            <a:r>
              <a:rPr lang="it-IT" altLang="it-IT" sz="1600" i="0" dirty="0" smtClean="0">
                <a:solidFill>
                  <a:srgbClr val="002060"/>
                </a:solidFill>
              </a:rPr>
              <a:t> in </a:t>
            </a:r>
            <a:r>
              <a:rPr lang="it-IT" altLang="it-IT" sz="1600" i="0" dirty="0" err="1" smtClean="0">
                <a:solidFill>
                  <a:srgbClr val="002060"/>
                </a:solidFill>
              </a:rPr>
              <a:t>every</a:t>
            </a:r>
            <a:r>
              <a:rPr lang="it-IT" altLang="it-IT" sz="1600" i="0" dirty="0" smtClean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 smtClean="0">
                <a:solidFill>
                  <a:srgbClr val="002060"/>
                </a:solidFill>
              </a:rPr>
              <a:t>national</a:t>
            </a:r>
            <a:r>
              <a:rPr lang="it-IT" altLang="it-IT" sz="1600" i="0" dirty="0" smtClean="0">
                <a:solidFill>
                  <a:srgbClr val="002060"/>
                </a:solidFill>
              </a:rPr>
              <a:t> and </a:t>
            </a:r>
            <a:r>
              <a:rPr lang="it-IT" altLang="it-IT" sz="1600" i="0" dirty="0" smtClean="0">
                <a:solidFill>
                  <a:srgbClr val="C00000"/>
                </a:solidFill>
              </a:rPr>
              <a:t>global (WGS84-ETRF2000) coordinate </a:t>
            </a:r>
            <a:r>
              <a:rPr lang="it-IT" altLang="it-IT" sz="1600" i="0" dirty="0" err="1" smtClean="0">
                <a:solidFill>
                  <a:srgbClr val="C00000"/>
                </a:solidFill>
              </a:rPr>
              <a:t>systems</a:t>
            </a:r>
            <a:endParaRPr lang="it-IT" altLang="it-IT" sz="1600" i="0" dirty="0">
              <a:solidFill>
                <a:srgbClr val="C00000"/>
              </a:solidFill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184700" y="1484784"/>
            <a:ext cx="8767814" cy="2170568"/>
            <a:chOff x="184700" y="1816618"/>
            <a:chExt cx="8767814" cy="2170568"/>
          </a:xfrm>
        </p:grpSpPr>
        <p:pic>
          <p:nvPicPr>
            <p:cNvPr id="15372" name="Picture 30" descr="torta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90154" y="1816618"/>
              <a:ext cx="4062360" cy="2170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184700" y="1821606"/>
              <a:ext cx="3960181" cy="209497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DFCC0"/>
                </a:gs>
                <a:gs pos="100000">
                  <a:srgbClr val="D0D09E"/>
                </a:gs>
              </a:gsLst>
              <a:lin ang="5400000" scaled="1"/>
            </a:gradFill>
            <a:ln w="12700" algn="ctr">
              <a:solidFill>
                <a:srgbClr val="C0504D"/>
              </a:solidFill>
              <a:round/>
              <a:headEnd/>
              <a:tailEnd/>
            </a:ln>
            <a:effectLst>
              <a:outerShdw dist="28398" dir="3806097" algn="ctr" rotWithShape="0">
                <a:srgbClr val="622423"/>
              </a:outerShdw>
            </a:effectLst>
          </p:spPr>
          <p:txBody>
            <a:bodyPr/>
            <a:lstStyle/>
            <a:p>
              <a:pPr algn="ctr"/>
              <a:r>
                <a:rPr lang="it-IT" altLang="it-IT" i="0" dirty="0">
                  <a:solidFill>
                    <a:srgbClr val="002060"/>
                  </a:solidFill>
                </a:rPr>
                <a:t>     </a:t>
              </a:r>
              <a:r>
                <a:rPr lang="it-IT" altLang="it-IT" sz="1600" i="0" dirty="0" err="1">
                  <a:solidFill>
                    <a:srgbClr val="002060"/>
                  </a:solidFill>
                </a:rPr>
                <a:t>It</a:t>
              </a:r>
              <a:r>
                <a:rPr lang="it-IT" altLang="it-IT" sz="1600" i="0" dirty="0">
                  <a:solidFill>
                    <a:srgbClr val="002060"/>
                  </a:solidFill>
                </a:rPr>
                <a:t> </a:t>
              </a:r>
              <a:r>
                <a:rPr lang="it-IT" altLang="it-IT" sz="1600" i="0" dirty="0" err="1">
                  <a:solidFill>
                    <a:srgbClr val="002060"/>
                  </a:solidFill>
                </a:rPr>
                <a:t>is</a:t>
              </a:r>
              <a:r>
                <a:rPr lang="it-IT" altLang="it-IT" sz="1600" i="0" dirty="0">
                  <a:solidFill>
                    <a:srgbClr val="002060"/>
                  </a:solidFill>
                </a:rPr>
                <a:t> </a:t>
              </a:r>
              <a:r>
                <a:rPr lang="it-IT" altLang="it-IT" sz="1600" i="0" dirty="0" err="1">
                  <a:solidFill>
                    <a:srgbClr val="002060"/>
                  </a:solidFill>
                </a:rPr>
                <a:t>based</a:t>
              </a:r>
              <a:r>
                <a:rPr lang="it-IT" altLang="it-IT" sz="1600" i="0" dirty="0">
                  <a:solidFill>
                    <a:srgbClr val="002060"/>
                  </a:solidFill>
                </a:rPr>
                <a:t> on high-scale </a:t>
              </a:r>
              <a:r>
                <a:rPr lang="it-IT" altLang="it-IT" sz="1600" i="0" dirty="0" err="1" smtClean="0">
                  <a:solidFill>
                    <a:srgbClr val="002060"/>
                  </a:solidFill>
                </a:rPr>
                <a:t>maps</a:t>
              </a:r>
              <a:endParaRPr lang="it-IT" altLang="it-IT" sz="1600" i="0" dirty="0" smtClean="0">
                <a:solidFill>
                  <a:srgbClr val="002060"/>
                </a:solidFill>
              </a:endParaRPr>
            </a:p>
            <a:p>
              <a:endParaRPr lang="it-IT" altLang="it-IT" sz="1600" i="0" dirty="0">
                <a:solidFill>
                  <a:srgbClr val="002060"/>
                </a:solidFill>
              </a:endParaRPr>
            </a:p>
            <a:p>
              <a:pPr lvl="1" algn="ctr"/>
              <a:r>
                <a:rPr lang="it-IT" altLang="it-IT" sz="1600" i="0" dirty="0" smtClean="0">
                  <a:solidFill>
                    <a:srgbClr val="002060"/>
                  </a:solidFill>
                </a:rPr>
                <a:t>240.000 </a:t>
              </a:r>
              <a:r>
                <a:rPr lang="it-IT" altLang="it-IT" sz="1600" i="0" dirty="0" err="1">
                  <a:solidFill>
                    <a:srgbClr val="002060"/>
                  </a:solidFill>
                </a:rPr>
                <a:t>maps</a:t>
              </a:r>
              <a:r>
                <a:rPr lang="it-IT" altLang="it-IT" sz="1600" i="0" dirty="0">
                  <a:solidFill>
                    <a:srgbClr val="002060"/>
                  </a:solidFill>
                </a:rPr>
                <a:t> </a:t>
              </a:r>
              <a:r>
                <a:rPr lang="it-IT" altLang="it-IT" sz="1600" i="0" dirty="0" smtClean="0">
                  <a:solidFill>
                    <a:srgbClr val="002060"/>
                  </a:solidFill>
                </a:rPr>
                <a:t>	scale 1:2000</a:t>
              </a:r>
            </a:p>
            <a:p>
              <a:pPr lvl="1" algn="ctr"/>
              <a:endParaRPr lang="it-IT" altLang="it-IT" sz="1600" i="0" dirty="0">
                <a:solidFill>
                  <a:srgbClr val="002060"/>
                </a:solidFill>
              </a:endParaRPr>
            </a:p>
            <a:p>
              <a:pPr lvl="1" algn="ctr"/>
              <a:r>
                <a:rPr lang="it-IT" altLang="it-IT" sz="1600" i="0" dirty="0" smtClean="0">
                  <a:solidFill>
                    <a:srgbClr val="002060"/>
                  </a:solidFill>
                </a:rPr>
                <a:t>30.000   </a:t>
              </a:r>
              <a:r>
                <a:rPr lang="it-IT" altLang="it-IT" sz="1600" i="0" dirty="0" err="1">
                  <a:solidFill>
                    <a:srgbClr val="002060"/>
                  </a:solidFill>
                </a:rPr>
                <a:t>maps</a:t>
              </a:r>
              <a:r>
                <a:rPr lang="it-IT" altLang="it-IT" sz="1600" i="0" dirty="0">
                  <a:solidFill>
                    <a:srgbClr val="002060"/>
                  </a:solidFill>
                </a:rPr>
                <a:t> 	scale </a:t>
              </a:r>
              <a:r>
                <a:rPr lang="it-IT" altLang="it-IT" sz="1600" i="0" dirty="0" smtClean="0">
                  <a:solidFill>
                    <a:srgbClr val="002060"/>
                  </a:solidFill>
                </a:rPr>
                <a:t>1:1000</a:t>
              </a:r>
            </a:p>
            <a:p>
              <a:pPr lvl="1" algn="ctr"/>
              <a:endParaRPr lang="it-IT" altLang="it-IT" sz="1600" i="0" dirty="0">
                <a:solidFill>
                  <a:srgbClr val="002060"/>
                </a:solidFill>
              </a:endParaRPr>
            </a:p>
            <a:p>
              <a:pPr lvl="1" algn="ctr"/>
              <a:r>
                <a:rPr lang="it-IT" altLang="it-IT" sz="1600" i="0" dirty="0" smtClean="0">
                  <a:solidFill>
                    <a:srgbClr val="002060"/>
                  </a:solidFill>
                </a:rPr>
                <a:t>30.000   </a:t>
              </a:r>
              <a:r>
                <a:rPr lang="it-IT" altLang="it-IT" sz="1600" i="0" dirty="0" err="1">
                  <a:solidFill>
                    <a:srgbClr val="002060"/>
                  </a:solidFill>
                </a:rPr>
                <a:t>maps</a:t>
              </a:r>
              <a:r>
                <a:rPr lang="it-IT" altLang="it-IT" sz="1600" i="0" dirty="0">
                  <a:solidFill>
                    <a:srgbClr val="002060"/>
                  </a:solidFill>
                </a:rPr>
                <a:t> 	scala 1:4000</a:t>
              </a:r>
              <a:endParaRPr lang="it-IT" altLang="it-IT" sz="1600" i="0" dirty="0">
                <a:solidFill>
                  <a:srgbClr val="002060"/>
                </a:solidFill>
                <a:latin typeface="Arial Narrow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7405183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86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86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86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86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86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86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6796" grpId="0" animBg="1"/>
      <p:bldP spid="886798" grpId="0" animBg="1"/>
      <p:bldP spid="15373" grpId="0" animBg="1"/>
      <p:bldP spid="15374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E:\navona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91" y="692696"/>
            <a:ext cx="8748896" cy="54680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E:\navona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91" y="692696"/>
            <a:ext cx="8748896" cy="54680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932040" y="164216"/>
            <a:ext cx="4608512" cy="36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72" tIns="45686" rIns="91372" bIns="45686">
            <a:spAutoFit/>
          </a:bodyPr>
          <a:lstStyle/>
          <a:p>
            <a:pPr algn="ctr" defTabSz="456215">
              <a:spcBef>
                <a:spcPct val="0"/>
              </a:spcBef>
            </a:pPr>
            <a:r>
              <a:rPr lang="it-IT" altLang="it-IT" i="0" dirty="0" smtClean="0">
                <a:solidFill>
                  <a:srgbClr val="002060"/>
                </a:solidFill>
                <a:latin typeface="Arial Narrow" pitchFamily="34" charset="0"/>
              </a:rPr>
              <a:t>S.I.T. - </a:t>
            </a:r>
            <a:r>
              <a:rPr lang="it-IT" altLang="it-IT" i="0" dirty="0" err="1" smtClean="0">
                <a:solidFill>
                  <a:srgbClr val="002060"/>
                </a:solidFill>
                <a:latin typeface="Arial Narrow" pitchFamily="34" charset="0"/>
              </a:rPr>
              <a:t>Integrated</a:t>
            </a:r>
            <a:r>
              <a:rPr lang="it-IT" altLang="it-IT" i="0" dirty="0" smtClean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it-IT" altLang="it-IT" i="0" dirty="0" err="1" smtClean="0">
                <a:solidFill>
                  <a:srgbClr val="002060"/>
                </a:solidFill>
                <a:latin typeface="Arial Narrow" pitchFamily="34" charset="0"/>
              </a:rPr>
              <a:t>Territory</a:t>
            </a:r>
            <a:r>
              <a:rPr lang="it-IT" altLang="it-IT" i="0" dirty="0" smtClean="0">
                <a:solidFill>
                  <a:srgbClr val="002060"/>
                </a:solidFill>
                <a:latin typeface="Arial Narrow" pitchFamily="34" charset="0"/>
              </a:rPr>
              <a:t> System</a:t>
            </a:r>
            <a:endParaRPr lang="it-IT" altLang="it-IT" i="0" dirty="0">
              <a:solidFill>
                <a:srgbClr val="00206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84768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27402" y="116632"/>
            <a:ext cx="7772400" cy="43204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372" tIns="45686" rIns="91372" bIns="45686">
            <a:normAutofit/>
          </a:bodyPr>
          <a:lstStyle/>
          <a:p>
            <a:r>
              <a:rPr lang="it-IT" altLang="it-IT" sz="1800" dirty="0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The </a:t>
            </a:r>
            <a:r>
              <a:rPr lang="it-IT" altLang="it-IT" sz="1800" dirty="0" err="1" smtClean="0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current</a:t>
            </a:r>
            <a:r>
              <a:rPr lang="it-IT" altLang="it-IT" sz="1800" dirty="0" smtClean="0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 </a:t>
            </a:r>
            <a:r>
              <a:rPr lang="it-IT" altLang="it-IT" sz="1800" dirty="0" err="1" smtClean="0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cartographical</a:t>
            </a:r>
            <a:r>
              <a:rPr lang="it-IT" altLang="it-IT" sz="1800" dirty="0" smtClean="0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 </a:t>
            </a:r>
            <a:r>
              <a:rPr lang="it-IT" altLang="it-IT" sz="1800" dirty="0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system of the </a:t>
            </a:r>
            <a:r>
              <a:rPr lang="it-IT" altLang="it-IT" sz="1800" dirty="0" err="1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cadastre</a:t>
            </a:r>
            <a:r>
              <a:rPr lang="it-IT" altLang="it-IT" sz="1800" dirty="0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  and </a:t>
            </a:r>
            <a:r>
              <a:rPr lang="it-IT" altLang="it-IT" sz="1800" dirty="0" err="1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its</a:t>
            </a:r>
            <a:r>
              <a:rPr lang="it-IT" altLang="it-IT" sz="1800" dirty="0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 strong </a:t>
            </a:r>
            <a:r>
              <a:rPr lang="it-IT" altLang="it-IT" sz="1800" dirty="0" err="1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points</a:t>
            </a:r>
            <a:endParaRPr lang="it-IT" altLang="it-IT" sz="1800" dirty="0">
              <a:solidFill>
                <a:srgbClr val="002060"/>
              </a:solidFill>
              <a:latin typeface="Arial Narrow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5364" name="Rectangle 3"/>
          <p:cNvSpPr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372" tIns="45686" rIns="91372" bIns="45686"/>
          <a:lstStyle/>
          <a:p>
            <a:pPr marL="333815" indent="-333815" defTabSz="801158">
              <a:lnSpc>
                <a:spcPct val="20000"/>
              </a:lnSpc>
              <a:buNone/>
            </a:pPr>
            <a:endParaRPr lang="it-IT" altLang="it-IT" sz="6900" b="1" dirty="0">
              <a:latin typeface="Arial Narrow" pitchFamily="34" charset="0"/>
              <a:ea typeface="ＭＳ Ｐゴシック"/>
              <a:cs typeface="ＭＳ Ｐゴシック"/>
            </a:endParaRPr>
          </a:p>
          <a:p>
            <a:pPr marL="333815" indent="-333815" defTabSz="801158">
              <a:buNone/>
            </a:pPr>
            <a:endParaRPr lang="it-IT" altLang="it-IT" sz="2800" b="1" dirty="0">
              <a:solidFill>
                <a:srgbClr val="CC3300"/>
              </a:solidFill>
              <a:latin typeface="Arial Narrow" pitchFamily="34" charset="0"/>
              <a:ea typeface="ＭＳ Ｐゴシック"/>
              <a:cs typeface="ＭＳ Ｐゴシック"/>
            </a:endParaRPr>
          </a:p>
          <a:p>
            <a:pPr marL="333815" indent="-333815" defTabSz="801158">
              <a:buNone/>
            </a:pPr>
            <a:endParaRPr lang="it-IT" altLang="it-IT" sz="2800" b="1" dirty="0">
              <a:solidFill>
                <a:srgbClr val="CC3300"/>
              </a:solidFill>
              <a:latin typeface="Arial Narrow" pitchFamily="34" charset="0"/>
              <a:ea typeface="ＭＳ Ｐゴシック"/>
              <a:cs typeface="ＭＳ Ｐゴシック"/>
            </a:endParaRPr>
          </a:p>
          <a:p>
            <a:pPr marL="333815" indent="-333815" defTabSz="801158">
              <a:buNone/>
            </a:pPr>
            <a:endParaRPr lang="it-IT" altLang="it-IT" sz="2800" b="1" dirty="0">
              <a:solidFill>
                <a:srgbClr val="CC3300"/>
              </a:solidFill>
              <a:latin typeface="Arial Narrow" pitchFamily="34" charset="0"/>
              <a:ea typeface="ＭＳ Ｐゴシック"/>
              <a:cs typeface="ＭＳ Ｐゴシック"/>
            </a:endParaRPr>
          </a:p>
          <a:p>
            <a:pPr marL="333815" indent="-333815" defTabSz="801158">
              <a:buNone/>
            </a:pPr>
            <a:endParaRPr lang="it-IT" altLang="it-IT" sz="2800" b="1" dirty="0">
              <a:solidFill>
                <a:schemeClr val="hlink"/>
              </a:solidFill>
              <a:latin typeface="Arial Narrow" pitchFamily="34" charset="0"/>
              <a:ea typeface="ＭＳ Ｐゴシック"/>
              <a:cs typeface="ＭＳ Ｐゴシック"/>
            </a:endParaRPr>
          </a:p>
          <a:p>
            <a:pPr marL="333815" indent="-333815" defTabSz="801158">
              <a:buNone/>
            </a:pPr>
            <a:endParaRPr lang="it-IT" altLang="it-IT" sz="2800" b="1" dirty="0">
              <a:solidFill>
                <a:srgbClr val="CC3300"/>
              </a:solidFill>
              <a:latin typeface="Arial Narrow" pitchFamily="34" charset="0"/>
              <a:ea typeface="ＭＳ Ｐゴシック"/>
              <a:cs typeface="ＭＳ Ｐゴシック"/>
            </a:endParaRPr>
          </a:p>
          <a:p>
            <a:pPr marL="333815" indent="-333815" defTabSz="801158">
              <a:buNone/>
            </a:pPr>
            <a:endParaRPr lang="it-IT" altLang="it-IT" sz="2800" b="1" dirty="0">
              <a:solidFill>
                <a:srgbClr val="CC3300"/>
              </a:solidFill>
              <a:latin typeface="Arial Narrow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5375" name="AutoShape 18"/>
          <p:cNvSpPr>
            <a:spLocks noChangeArrowheads="1"/>
          </p:cNvSpPr>
          <p:nvPr/>
        </p:nvSpPr>
        <p:spPr bwMode="auto">
          <a:xfrm>
            <a:off x="179512" y="5517232"/>
            <a:ext cx="8790897" cy="63484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DFCC0"/>
              </a:gs>
              <a:gs pos="100000">
                <a:srgbClr val="D0D09E"/>
              </a:gs>
            </a:gsLst>
            <a:lin ang="5400000" scaled="1"/>
          </a:gradFill>
          <a:ln w="12700" algn="ctr">
            <a:solidFill>
              <a:srgbClr val="C0504D"/>
            </a:solidFill>
            <a:round/>
            <a:headEnd/>
            <a:tailEnd/>
          </a:ln>
          <a:effectLst>
            <a:outerShdw dist="28398" dir="3806097" algn="ctr" rotWithShape="0">
              <a:srgbClr val="622423"/>
            </a:outerShdw>
          </a:effectLst>
        </p:spPr>
        <p:txBody>
          <a:bodyPr/>
          <a:lstStyle/>
          <a:p>
            <a:r>
              <a:rPr lang="it-IT" altLang="it-IT" sz="1600" i="0" dirty="0" err="1">
                <a:solidFill>
                  <a:srgbClr val="C00000"/>
                </a:solidFill>
              </a:rPr>
              <a:t>It</a:t>
            </a:r>
            <a:r>
              <a:rPr lang="it-IT" altLang="it-IT" sz="1600" i="0" dirty="0">
                <a:solidFill>
                  <a:srgbClr val="C00000"/>
                </a:solidFill>
              </a:rPr>
              <a:t> </a:t>
            </a:r>
            <a:r>
              <a:rPr lang="it-IT" altLang="it-IT" sz="1600" i="0" dirty="0" err="1">
                <a:solidFill>
                  <a:srgbClr val="C00000"/>
                </a:solidFill>
              </a:rPr>
              <a:t>is</a:t>
            </a:r>
            <a:r>
              <a:rPr lang="it-IT" altLang="it-IT" sz="1600" i="0" dirty="0">
                <a:solidFill>
                  <a:srgbClr val="C00000"/>
                </a:solidFill>
              </a:rPr>
              <a:t> </a:t>
            </a:r>
            <a:r>
              <a:rPr lang="it-IT" altLang="it-IT" sz="1600" i="0" dirty="0" err="1">
                <a:solidFill>
                  <a:srgbClr val="C00000"/>
                </a:solidFill>
              </a:rPr>
              <a:t>updated</a:t>
            </a:r>
            <a:r>
              <a:rPr lang="it-IT" altLang="it-IT" sz="1600" i="0" dirty="0">
                <a:solidFill>
                  <a:srgbClr val="C00000"/>
                </a:solidFill>
              </a:rPr>
              <a:t> </a:t>
            </a:r>
            <a:r>
              <a:rPr lang="it-IT" altLang="it-IT" sz="1600" i="0" dirty="0" err="1">
                <a:solidFill>
                  <a:srgbClr val="C00000"/>
                </a:solidFill>
              </a:rPr>
              <a:t>automatically</a:t>
            </a:r>
            <a:r>
              <a:rPr lang="it-IT" altLang="it-IT" sz="1600" i="0" dirty="0">
                <a:solidFill>
                  <a:srgbClr val="C00000"/>
                </a:solidFill>
              </a:rPr>
              <a:t> </a:t>
            </a:r>
            <a:r>
              <a:rPr lang="it-IT" altLang="it-IT" sz="1600" i="0" dirty="0">
                <a:solidFill>
                  <a:srgbClr val="002060"/>
                </a:solidFill>
              </a:rPr>
              <a:t>and in </a:t>
            </a:r>
            <a:r>
              <a:rPr lang="it-IT" altLang="it-IT" sz="1600" i="0" dirty="0" err="1">
                <a:solidFill>
                  <a:srgbClr val="002060"/>
                </a:solidFill>
              </a:rPr>
              <a:t>real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002060"/>
                </a:solidFill>
              </a:rPr>
              <a:t>time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002060"/>
                </a:solidFill>
              </a:rPr>
              <a:t>by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002060"/>
                </a:solidFill>
              </a:rPr>
              <a:t>professionals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002060"/>
                </a:solidFill>
              </a:rPr>
              <a:t>through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002060"/>
                </a:solidFill>
              </a:rPr>
              <a:t>an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002060"/>
                </a:solidFill>
              </a:rPr>
              <a:t>infrastructure</a:t>
            </a:r>
            <a:r>
              <a:rPr lang="it-IT" altLang="it-IT" sz="1600" i="0" dirty="0">
                <a:solidFill>
                  <a:srgbClr val="002060"/>
                </a:solidFill>
              </a:rPr>
              <a:t> and </a:t>
            </a:r>
            <a:r>
              <a:rPr lang="it-IT" altLang="it-IT" sz="1600" i="0" dirty="0" err="1">
                <a:solidFill>
                  <a:srgbClr val="002060"/>
                </a:solidFill>
              </a:rPr>
              <a:t>an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002060"/>
                </a:solidFill>
              </a:rPr>
              <a:t>organizational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002060"/>
                </a:solidFill>
              </a:rPr>
              <a:t>concept</a:t>
            </a:r>
            <a:r>
              <a:rPr lang="it-IT" altLang="it-IT" sz="1600" i="0" dirty="0">
                <a:solidFill>
                  <a:srgbClr val="002060"/>
                </a:solidFill>
              </a:rPr>
              <a:t>  </a:t>
            </a:r>
            <a:r>
              <a:rPr lang="it-IT" altLang="it-IT" sz="1600" i="0" dirty="0" err="1">
                <a:solidFill>
                  <a:srgbClr val="002060"/>
                </a:solidFill>
              </a:rPr>
              <a:t>based</a:t>
            </a:r>
            <a:r>
              <a:rPr lang="it-IT" altLang="it-IT" sz="1600" i="0" dirty="0">
                <a:solidFill>
                  <a:srgbClr val="002060"/>
                </a:solidFill>
              </a:rPr>
              <a:t> on </a:t>
            </a:r>
            <a:r>
              <a:rPr lang="it-IT" altLang="it-IT" sz="1600" i="0" dirty="0" err="1">
                <a:solidFill>
                  <a:srgbClr val="002060"/>
                </a:solidFill>
              </a:rPr>
              <a:t>its</a:t>
            </a:r>
            <a:r>
              <a:rPr lang="it-IT" altLang="it-IT" sz="1600" i="0" dirty="0">
                <a:solidFill>
                  <a:srgbClr val="002060"/>
                </a:solidFill>
              </a:rPr>
              <a:t> software </a:t>
            </a:r>
            <a:r>
              <a:rPr lang="it-IT" altLang="it-IT" sz="1600" i="0" dirty="0" err="1">
                <a:solidFill>
                  <a:srgbClr val="002060"/>
                </a:solidFill>
              </a:rPr>
              <a:t>application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002060"/>
                </a:solidFill>
              </a:rPr>
              <a:t>Pregeo</a:t>
            </a:r>
            <a:r>
              <a:rPr lang="it-IT" altLang="it-IT" sz="1600" i="0" dirty="0">
                <a:solidFill>
                  <a:srgbClr val="002060"/>
                </a:solidFill>
              </a:rPr>
              <a:t> 10</a:t>
            </a:r>
            <a:endParaRPr lang="it-IT" altLang="it-IT" sz="1600" i="0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886796" name="AutoShape 12"/>
          <p:cNvSpPr>
            <a:spLocks noChangeArrowheads="1"/>
          </p:cNvSpPr>
          <p:nvPr/>
        </p:nvSpPr>
        <p:spPr bwMode="auto">
          <a:xfrm>
            <a:off x="186677" y="4941168"/>
            <a:ext cx="8790897" cy="37428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DFCC0"/>
              </a:gs>
              <a:gs pos="100000">
                <a:srgbClr val="D0D09E"/>
              </a:gs>
            </a:gsLst>
            <a:lin ang="5400000" scaled="1"/>
          </a:gradFill>
          <a:ln w="12700" algn="ctr">
            <a:solidFill>
              <a:srgbClr val="C0504D"/>
            </a:solidFill>
            <a:round/>
            <a:headEnd/>
            <a:tailEnd/>
          </a:ln>
          <a:effectLst>
            <a:outerShdw dist="28398" dir="3806097" algn="ctr" rotWithShape="0">
              <a:srgbClr val="622423"/>
            </a:outerShdw>
          </a:effectLst>
        </p:spPr>
        <p:txBody>
          <a:bodyPr lIns="80115" tIns="40058" rIns="80115" bIns="40058"/>
          <a:lstStyle/>
          <a:p>
            <a:r>
              <a:rPr lang="it-IT" altLang="it-IT" sz="1600" i="0" dirty="0" err="1">
                <a:solidFill>
                  <a:srgbClr val="002060"/>
                </a:solidFill>
              </a:rPr>
              <a:t>It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002060"/>
                </a:solidFill>
              </a:rPr>
              <a:t>is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002060"/>
                </a:solidFill>
              </a:rPr>
              <a:t>integrated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002060"/>
                </a:solidFill>
              </a:rPr>
              <a:t>with</a:t>
            </a:r>
            <a:r>
              <a:rPr lang="it-IT" altLang="it-IT" sz="1600" i="0" dirty="0">
                <a:solidFill>
                  <a:srgbClr val="002060"/>
                </a:solidFill>
              </a:rPr>
              <a:t> a high </a:t>
            </a:r>
            <a:r>
              <a:rPr lang="it-IT" altLang="it-IT" sz="1600" i="0" dirty="0" err="1">
                <a:solidFill>
                  <a:srgbClr val="002060"/>
                </a:solidFill>
              </a:rPr>
              <a:t>resolution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C00000"/>
                </a:solidFill>
              </a:rPr>
              <a:t>ortho</a:t>
            </a:r>
            <a:r>
              <a:rPr lang="it-IT" altLang="it-IT" sz="1600" i="0" dirty="0">
                <a:solidFill>
                  <a:srgbClr val="C00000"/>
                </a:solidFill>
              </a:rPr>
              <a:t> </a:t>
            </a:r>
            <a:r>
              <a:rPr lang="it-IT" altLang="it-IT" sz="1600" i="0" dirty="0" err="1">
                <a:solidFill>
                  <a:srgbClr val="C00000"/>
                </a:solidFill>
              </a:rPr>
              <a:t>imagery</a:t>
            </a:r>
            <a:r>
              <a:rPr lang="it-IT" altLang="it-IT" sz="1600" i="0" dirty="0">
                <a:solidFill>
                  <a:srgbClr val="C00000"/>
                </a:solidFill>
              </a:rPr>
              <a:t>  </a:t>
            </a:r>
            <a:r>
              <a:rPr lang="it-IT" altLang="it-IT" sz="1600" i="0" dirty="0">
                <a:solidFill>
                  <a:srgbClr val="002060"/>
                </a:solidFill>
              </a:rPr>
              <a:t>and National road </a:t>
            </a:r>
            <a:r>
              <a:rPr lang="it-IT" altLang="it-IT" sz="1600" i="0" dirty="0" err="1">
                <a:solidFill>
                  <a:srgbClr val="002060"/>
                </a:solidFill>
              </a:rPr>
              <a:t>maps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endParaRPr lang="it-IT" altLang="it-IT" sz="1600" i="0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886798" name="AutoShape 14"/>
          <p:cNvSpPr>
            <a:spLocks noChangeArrowheads="1"/>
          </p:cNvSpPr>
          <p:nvPr/>
        </p:nvSpPr>
        <p:spPr bwMode="auto">
          <a:xfrm>
            <a:off x="107289" y="3717032"/>
            <a:ext cx="8812626" cy="63052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DFCC0"/>
              </a:gs>
              <a:gs pos="100000">
                <a:srgbClr val="D0D09E"/>
              </a:gs>
            </a:gsLst>
            <a:lin ang="5400000" scaled="1"/>
          </a:gradFill>
          <a:ln w="12700" algn="ctr">
            <a:solidFill>
              <a:srgbClr val="C0504D"/>
            </a:solidFill>
            <a:round/>
            <a:headEnd/>
            <a:tailEnd/>
          </a:ln>
          <a:effectLst>
            <a:outerShdw dist="28398" dir="3806097" algn="ctr" rotWithShape="0">
              <a:srgbClr val="622423"/>
            </a:outerShdw>
          </a:effectLst>
        </p:spPr>
        <p:txBody>
          <a:bodyPr lIns="80115" tIns="40058" rIns="80115" bIns="40058"/>
          <a:lstStyle/>
          <a:p>
            <a:pPr>
              <a:lnSpc>
                <a:spcPct val="80000"/>
              </a:lnSpc>
            </a:pPr>
            <a:r>
              <a:rPr lang="it-IT" altLang="it-IT" sz="1600" i="0" dirty="0" err="1">
                <a:solidFill>
                  <a:srgbClr val="002060"/>
                </a:solidFill>
              </a:rPr>
              <a:t>It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002060"/>
                </a:solidFill>
              </a:rPr>
              <a:t>is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002060"/>
                </a:solidFill>
              </a:rPr>
              <a:t>directly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002060"/>
                </a:solidFill>
              </a:rPr>
              <a:t>related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002060"/>
                </a:solidFill>
              </a:rPr>
              <a:t>to</a:t>
            </a:r>
            <a:r>
              <a:rPr lang="it-IT" altLang="it-IT" sz="1600" i="0" dirty="0">
                <a:solidFill>
                  <a:srgbClr val="002060"/>
                </a:solidFill>
              </a:rPr>
              <a:t> the </a:t>
            </a:r>
            <a:r>
              <a:rPr lang="it-IT" altLang="it-IT" sz="1600" i="0" dirty="0" err="1">
                <a:solidFill>
                  <a:srgbClr val="002060"/>
                </a:solidFill>
              </a:rPr>
              <a:t>administrative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002060"/>
                </a:solidFill>
              </a:rPr>
              <a:t>census</a:t>
            </a:r>
            <a:r>
              <a:rPr lang="it-IT" altLang="it-IT" sz="1600" i="0" dirty="0">
                <a:solidFill>
                  <a:srgbClr val="002060"/>
                </a:solidFill>
              </a:rPr>
              <a:t> DB </a:t>
            </a:r>
            <a:r>
              <a:rPr lang="it-IT" altLang="it-IT" sz="1600" i="0" dirty="0" err="1">
                <a:solidFill>
                  <a:srgbClr val="002060"/>
                </a:solidFill>
              </a:rPr>
              <a:t>of</a:t>
            </a:r>
            <a:r>
              <a:rPr lang="it-IT" altLang="it-IT" sz="1600" i="0" dirty="0">
                <a:solidFill>
                  <a:srgbClr val="002060"/>
                </a:solidFill>
              </a:rPr>
              <a:t> the </a:t>
            </a:r>
            <a:r>
              <a:rPr lang="it-IT" altLang="it-IT" sz="1600" i="0" dirty="0" err="1">
                <a:solidFill>
                  <a:srgbClr val="002060"/>
                </a:solidFill>
              </a:rPr>
              <a:t>Land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002060"/>
                </a:solidFill>
              </a:rPr>
              <a:t>Cadastre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002060"/>
                </a:solidFill>
              </a:rPr>
              <a:t>through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>
                <a:solidFill>
                  <a:srgbClr val="C00000"/>
                </a:solidFill>
              </a:rPr>
              <a:t>a </a:t>
            </a:r>
            <a:r>
              <a:rPr lang="it-IT" altLang="it-IT" sz="1600" i="0" dirty="0" err="1">
                <a:solidFill>
                  <a:srgbClr val="C00000"/>
                </a:solidFill>
              </a:rPr>
              <a:t>unique</a:t>
            </a:r>
            <a:r>
              <a:rPr lang="it-IT" altLang="it-IT" sz="1600" i="0" dirty="0">
                <a:solidFill>
                  <a:srgbClr val="C00000"/>
                </a:solidFill>
              </a:rPr>
              <a:t> </a:t>
            </a:r>
            <a:r>
              <a:rPr lang="it-IT" altLang="it-IT" sz="1600" i="0" dirty="0" err="1">
                <a:solidFill>
                  <a:srgbClr val="C00000"/>
                </a:solidFill>
              </a:rPr>
              <a:t>identifier</a:t>
            </a:r>
            <a:r>
              <a:rPr lang="it-IT" altLang="it-IT" sz="1600" i="0" dirty="0">
                <a:solidFill>
                  <a:srgbClr val="C00000"/>
                </a:solidFill>
              </a:rPr>
              <a:t>: the </a:t>
            </a:r>
            <a:r>
              <a:rPr lang="it-IT" altLang="it-IT" sz="1600" i="0" dirty="0" err="1">
                <a:solidFill>
                  <a:srgbClr val="C00000"/>
                </a:solidFill>
              </a:rPr>
              <a:t>parcel</a:t>
            </a:r>
            <a:r>
              <a:rPr lang="it-IT" altLang="it-IT" sz="1600" i="0" dirty="0">
                <a:solidFill>
                  <a:srgbClr val="C00000"/>
                </a:solidFill>
              </a:rPr>
              <a:t> </a:t>
            </a:r>
            <a:r>
              <a:rPr lang="it-IT" altLang="it-IT" sz="1600" i="0" dirty="0" err="1">
                <a:solidFill>
                  <a:srgbClr val="C00000"/>
                </a:solidFill>
              </a:rPr>
              <a:t>number</a:t>
            </a:r>
            <a:endParaRPr lang="it-IT" altLang="it-IT" sz="1600" i="0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15373" name="AutoShape 15"/>
          <p:cNvSpPr>
            <a:spLocks noChangeArrowheads="1"/>
          </p:cNvSpPr>
          <p:nvPr/>
        </p:nvSpPr>
        <p:spPr bwMode="auto">
          <a:xfrm>
            <a:off x="4364897" y="701766"/>
            <a:ext cx="4511565" cy="63542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DFCC0"/>
              </a:gs>
              <a:gs pos="100000">
                <a:srgbClr val="D0D09E"/>
              </a:gs>
            </a:gsLst>
            <a:lin ang="5400000" scaled="1"/>
          </a:gradFill>
          <a:ln w="12700" algn="ctr">
            <a:solidFill>
              <a:srgbClr val="C0504D"/>
            </a:solidFill>
            <a:round/>
            <a:headEnd/>
            <a:tailEnd/>
          </a:ln>
          <a:effectLst>
            <a:outerShdw dist="28398" dir="3806097" algn="ctr" rotWithShape="0">
              <a:srgbClr val="622423"/>
            </a:outerShdw>
          </a:effectLst>
        </p:spPr>
        <p:txBody>
          <a:bodyPr lIns="80115" tIns="40058" rIns="80115" bIns="40058"/>
          <a:lstStyle/>
          <a:p>
            <a:pPr algn="ctr">
              <a:lnSpc>
                <a:spcPct val="90000"/>
              </a:lnSpc>
            </a:pPr>
            <a:r>
              <a:rPr lang="it-IT" altLang="it-IT" sz="1600" i="0" dirty="0" err="1">
                <a:solidFill>
                  <a:srgbClr val="002060"/>
                </a:solidFill>
              </a:rPr>
              <a:t>It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002060"/>
                </a:solidFill>
              </a:rPr>
              <a:t>is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002060"/>
                </a:solidFill>
              </a:rPr>
              <a:t>totally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002060"/>
                </a:solidFill>
              </a:rPr>
              <a:t>managed</a:t>
            </a:r>
            <a:r>
              <a:rPr lang="it-IT" altLang="it-IT" sz="1600" i="0" dirty="0">
                <a:solidFill>
                  <a:srgbClr val="002060"/>
                </a:solidFill>
              </a:rPr>
              <a:t> in </a:t>
            </a:r>
          </a:p>
          <a:p>
            <a:pPr algn="ctr">
              <a:lnSpc>
                <a:spcPct val="90000"/>
              </a:lnSpc>
            </a:pP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C00000"/>
                </a:solidFill>
              </a:rPr>
              <a:t>vector</a:t>
            </a:r>
            <a:r>
              <a:rPr lang="it-IT" altLang="it-IT" sz="1600" i="0" dirty="0">
                <a:solidFill>
                  <a:srgbClr val="C00000"/>
                </a:solidFill>
              </a:rPr>
              <a:t> format</a:t>
            </a:r>
            <a:endParaRPr lang="it-IT" altLang="it-IT" sz="1600" i="0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15374" name="AutoShape 17"/>
          <p:cNvSpPr>
            <a:spLocks noChangeArrowheads="1"/>
          </p:cNvSpPr>
          <p:nvPr/>
        </p:nvSpPr>
        <p:spPr bwMode="auto">
          <a:xfrm>
            <a:off x="118154" y="715953"/>
            <a:ext cx="4093274" cy="62481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DFCC0"/>
              </a:gs>
              <a:gs pos="100000">
                <a:srgbClr val="D0D09E"/>
              </a:gs>
            </a:gsLst>
            <a:lin ang="5400000" scaled="1"/>
          </a:gradFill>
          <a:ln w="12700" algn="ctr">
            <a:solidFill>
              <a:srgbClr val="C0504D"/>
            </a:solidFill>
            <a:round/>
            <a:headEnd/>
            <a:tailEnd/>
          </a:ln>
          <a:effectLst>
            <a:outerShdw dist="28398" dir="3806097" algn="ctr" rotWithShape="0">
              <a:srgbClr val="622423"/>
            </a:outerShdw>
          </a:effectLst>
        </p:spPr>
        <p:txBody>
          <a:bodyPr lIns="80115" tIns="40058" rIns="80115" bIns="40058"/>
          <a:lstStyle/>
          <a:p>
            <a:pPr algn="ctr"/>
            <a:r>
              <a:rPr lang="it-IT" altLang="it-IT" i="0" dirty="0">
                <a:solidFill>
                  <a:schemeClr val="hlink"/>
                </a:solidFill>
              </a:rPr>
              <a:t>    </a:t>
            </a:r>
            <a:r>
              <a:rPr lang="it-IT" altLang="it-IT" sz="1600" i="0" dirty="0" err="1">
                <a:solidFill>
                  <a:srgbClr val="C00000"/>
                </a:solidFill>
              </a:rPr>
              <a:t>It</a:t>
            </a:r>
            <a:r>
              <a:rPr lang="it-IT" altLang="it-IT" sz="1600" i="0" dirty="0">
                <a:solidFill>
                  <a:srgbClr val="C00000"/>
                </a:solidFill>
              </a:rPr>
              <a:t> </a:t>
            </a:r>
            <a:r>
              <a:rPr lang="it-IT" altLang="it-IT" sz="1600" i="0" dirty="0" err="1">
                <a:solidFill>
                  <a:srgbClr val="C00000"/>
                </a:solidFill>
              </a:rPr>
              <a:t>is</a:t>
            </a:r>
            <a:r>
              <a:rPr lang="it-IT" altLang="it-IT" sz="1600" i="0" dirty="0">
                <a:solidFill>
                  <a:srgbClr val="C00000"/>
                </a:solidFill>
              </a:rPr>
              <a:t> complete and </a:t>
            </a:r>
            <a:r>
              <a:rPr lang="it-IT" altLang="it-IT" sz="1600" i="0" dirty="0" err="1">
                <a:solidFill>
                  <a:srgbClr val="C00000"/>
                </a:solidFill>
              </a:rPr>
              <a:t>homogeneous</a:t>
            </a:r>
            <a:r>
              <a:rPr lang="it-IT" altLang="it-IT" sz="1600" i="0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it-IT" altLang="it-IT" sz="1600" i="0" dirty="0">
                <a:solidFill>
                  <a:srgbClr val="002060"/>
                </a:solidFill>
              </a:rPr>
              <a:t>      </a:t>
            </a:r>
            <a:r>
              <a:rPr lang="it-IT" altLang="it-IT" sz="1600" i="0" dirty="0" err="1">
                <a:solidFill>
                  <a:srgbClr val="002060"/>
                </a:solidFill>
              </a:rPr>
              <a:t>all</a:t>
            </a:r>
            <a:r>
              <a:rPr lang="it-IT" altLang="it-IT" sz="1600" i="0" dirty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>
                <a:solidFill>
                  <a:srgbClr val="002060"/>
                </a:solidFill>
              </a:rPr>
              <a:t>over</a:t>
            </a:r>
            <a:r>
              <a:rPr lang="it-IT" altLang="it-IT" sz="1600" i="0" dirty="0">
                <a:solidFill>
                  <a:srgbClr val="002060"/>
                </a:solidFill>
              </a:rPr>
              <a:t>  the </a:t>
            </a:r>
            <a:r>
              <a:rPr lang="it-IT" altLang="it-IT" sz="1600" i="0" dirty="0" err="1">
                <a:solidFill>
                  <a:srgbClr val="002060"/>
                </a:solidFill>
              </a:rPr>
              <a:t>nation</a:t>
            </a:r>
            <a:endParaRPr lang="it-IT" altLang="it-IT" sz="1600" i="0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17" name="AutoShape 9"/>
          <p:cNvSpPr>
            <a:spLocks noChangeArrowheads="1"/>
          </p:cNvSpPr>
          <p:nvPr/>
        </p:nvSpPr>
        <p:spPr bwMode="auto">
          <a:xfrm>
            <a:off x="164084" y="4437112"/>
            <a:ext cx="8800404" cy="40636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DFCC0"/>
              </a:gs>
              <a:gs pos="100000">
                <a:srgbClr val="D0D09E"/>
              </a:gs>
            </a:gsLst>
            <a:lin ang="5400000" scaled="1"/>
          </a:gradFill>
          <a:ln w="12700" algn="ctr">
            <a:solidFill>
              <a:srgbClr val="C0504D"/>
            </a:solidFill>
            <a:round/>
            <a:headEnd/>
            <a:tailEnd/>
          </a:ln>
          <a:effectLst>
            <a:outerShdw dist="28398" dir="3806097" algn="ctr" rotWithShape="0">
              <a:srgbClr val="622423"/>
            </a:outerShdw>
          </a:effectLst>
        </p:spPr>
        <p:txBody>
          <a:bodyPr lIns="70229" tIns="35114" rIns="70229" bIns="35114"/>
          <a:lstStyle/>
          <a:p>
            <a:pPr>
              <a:lnSpc>
                <a:spcPct val="80000"/>
              </a:lnSpc>
              <a:defRPr/>
            </a:pPr>
            <a:r>
              <a:rPr lang="it-IT" altLang="it-IT" sz="1600" i="0" dirty="0" err="1" smtClean="0">
                <a:solidFill>
                  <a:srgbClr val="002060"/>
                </a:solidFill>
              </a:rPr>
              <a:t>It’s</a:t>
            </a:r>
            <a:r>
              <a:rPr lang="it-IT" altLang="it-IT" sz="1600" i="0" dirty="0" smtClean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 smtClean="0">
                <a:solidFill>
                  <a:srgbClr val="002060"/>
                </a:solidFill>
              </a:rPr>
              <a:t>available</a:t>
            </a:r>
            <a:r>
              <a:rPr lang="it-IT" altLang="it-IT" sz="1600" i="0" dirty="0" smtClean="0">
                <a:solidFill>
                  <a:srgbClr val="002060"/>
                </a:solidFill>
              </a:rPr>
              <a:t> in </a:t>
            </a:r>
            <a:r>
              <a:rPr lang="it-IT" altLang="it-IT" sz="1600" i="0" dirty="0" err="1" smtClean="0">
                <a:solidFill>
                  <a:srgbClr val="002060"/>
                </a:solidFill>
              </a:rPr>
              <a:t>every</a:t>
            </a:r>
            <a:r>
              <a:rPr lang="it-IT" altLang="it-IT" sz="1600" i="0" dirty="0" smtClean="0">
                <a:solidFill>
                  <a:srgbClr val="002060"/>
                </a:solidFill>
              </a:rPr>
              <a:t> </a:t>
            </a:r>
            <a:r>
              <a:rPr lang="it-IT" altLang="it-IT" sz="1600" i="0" dirty="0" err="1" smtClean="0">
                <a:solidFill>
                  <a:srgbClr val="002060"/>
                </a:solidFill>
              </a:rPr>
              <a:t>national</a:t>
            </a:r>
            <a:r>
              <a:rPr lang="it-IT" altLang="it-IT" sz="1600" i="0" dirty="0" smtClean="0">
                <a:solidFill>
                  <a:srgbClr val="002060"/>
                </a:solidFill>
              </a:rPr>
              <a:t> and </a:t>
            </a:r>
            <a:r>
              <a:rPr lang="it-IT" altLang="it-IT" sz="1600" i="0" dirty="0" smtClean="0">
                <a:solidFill>
                  <a:srgbClr val="C00000"/>
                </a:solidFill>
              </a:rPr>
              <a:t>global (WGS84-ETRF2000 ) coordinate </a:t>
            </a:r>
            <a:r>
              <a:rPr lang="it-IT" altLang="it-IT" sz="1600" i="0" dirty="0" err="1" smtClean="0">
                <a:solidFill>
                  <a:srgbClr val="C00000"/>
                </a:solidFill>
              </a:rPr>
              <a:t>systems</a:t>
            </a:r>
            <a:endParaRPr lang="it-IT" altLang="it-IT" sz="1600" i="0" dirty="0">
              <a:solidFill>
                <a:srgbClr val="C00000"/>
              </a:solidFill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184700" y="1484784"/>
            <a:ext cx="8767814" cy="2170568"/>
            <a:chOff x="184700" y="1816618"/>
            <a:chExt cx="8767814" cy="2170568"/>
          </a:xfrm>
        </p:grpSpPr>
        <p:pic>
          <p:nvPicPr>
            <p:cNvPr id="15372" name="Picture 30" descr="torta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90154" y="1816618"/>
              <a:ext cx="4062360" cy="2170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184700" y="1821606"/>
              <a:ext cx="3960181" cy="209497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DFCC0"/>
                </a:gs>
                <a:gs pos="100000">
                  <a:srgbClr val="D0D09E"/>
                </a:gs>
              </a:gsLst>
              <a:lin ang="5400000" scaled="1"/>
            </a:gradFill>
            <a:ln w="12700" algn="ctr">
              <a:solidFill>
                <a:srgbClr val="C0504D"/>
              </a:solidFill>
              <a:round/>
              <a:headEnd/>
              <a:tailEnd/>
            </a:ln>
            <a:effectLst>
              <a:outerShdw dist="28398" dir="3806097" algn="ctr" rotWithShape="0">
                <a:srgbClr val="622423"/>
              </a:outerShdw>
            </a:effectLst>
          </p:spPr>
          <p:txBody>
            <a:bodyPr/>
            <a:lstStyle/>
            <a:p>
              <a:pPr algn="ctr"/>
              <a:r>
                <a:rPr lang="it-IT" altLang="it-IT" i="0" dirty="0">
                  <a:solidFill>
                    <a:srgbClr val="002060"/>
                  </a:solidFill>
                </a:rPr>
                <a:t>     </a:t>
              </a:r>
              <a:r>
                <a:rPr lang="it-IT" altLang="it-IT" sz="1600" i="0" dirty="0" err="1">
                  <a:solidFill>
                    <a:srgbClr val="002060"/>
                  </a:solidFill>
                </a:rPr>
                <a:t>It</a:t>
              </a:r>
              <a:r>
                <a:rPr lang="it-IT" altLang="it-IT" sz="1600" i="0" dirty="0">
                  <a:solidFill>
                    <a:srgbClr val="002060"/>
                  </a:solidFill>
                </a:rPr>
                <a:t> </a:t>
              </a:r>
              <a:r>
                <a:rPr lang="it-IT" altLang="it-IT" sz="1600" i="0" dirty="0" err="1">
                  <a:solidFill>
                    <a:srgbClr val="002060"/>
                  </a:solidFill>
                </a:rPr>
                <a:t>is</a:t>
              </a:r>
              <a:r>
                <a:rPr lang="it-IT" altLang="it-IT" sz="1600" i="0" dirty="0">
                  <a:solidFill>
                    <a:srgbClr val="002060"/>
                  </a:solidFill>
                </a:rPr>
                <a:t> </a:t>
              </a:r>
              <a:r>
                <a:rPr lang="it-IT" altLang="it-IT" sz="1600" i="0" dirty="0" err="1">
                  <a:solidFill>
                    <a:srgbClr val="002060"/>
                  </a:solidFill>
                </a:rPr>
                <a:t>based</a:t>
              </a:r>
              <a:r>
                <a:rPr lang="it-IT" altLang="it-IT" sz="1600" i="0" dirty="0">
                  <a:solidFill>
                    <a:srgbClr val="002060"/>
                  </a:solidFill>
                </a:rPr>
                <a:t> on high-scale </a:t>
              </a:r>
              <a:r>
                <a:rPr lang="it-IT" altLang="it-IT" sz="1600" i="0" dirty="0" err="1" smtClean="0">
                  <a:solidFill>
                    <a:srgbClr val="002060"/>
                  </a:solidFill>
                </a:rPr>
                <a:t>maps</a:t>
              </a:r>
              <a:endParaRPr lang="it-IT" altLang="it-IT" sz="1600" i="0" dirty="0" smtClean="0">
                <a:solidFill>
                  <a:srgbClr val="002060"/>
                </a:solidFill>
              </a:endParaRPr>
            </a:p>
            <a:p>
              <a:endParaRPr lang="it-IT" altLang="it-IT" sz="1600" i="0" dirty="0">
                <a:solidFill>
                  <a:srgbClr val="002060"/>
                </a:solidFill>
              </a:endParaRPr>
            </a:p>
            <a:p>
              <a:pPr lvl="1" algn="ctr"/>
              <a:r>
                <a:rPr lang="it-IT" altLang="it-IT" sz="1600" i="0" dirty="0" smtClean="0">
                  <a:solidFill>
                    <a:srgbClr val="002060"/>
                  </a:solidFill>
                </a:rPr>
                <a:t>240.000 </a:t>
              </a:r>
              <a:r>
                <a:rPr lang="it-IT" altLang="it-IT" sz="1600" i="0" dirty="0" err="1">
                  <a:solidFill>
                    <a:srgbClr val="002060"/>
                  </a:solidFill>
                </a:rPr>
                <a:t>maps</a:t>
              </a:r>
              <a:r>
                <a:rPr lang="it-IT" altLang="it-IT" sz="1600" i="0" dirty="0">
                  <a:solidFill>
                    <a:srgbClr val="002060"/>
                  </a:solidFill>
                </a:rPr>
                <a:t> </a:t>
              </a:r>
              <a:r>
                <a:rPr lang="it-IT" altLang="it-IT" sz="1600" i="0" dirty="0" smtClean="0">
                  <a:solidFill>
                    <a:srgbClr val="002060"/>
                  </a:solidFill>
                </a:rPr>
                <a:t>	scale 1:2000</a:t>
              </a:r>
            </a:p>
            <a:p>
              <a:pPr lvl="1" algn="ctr"/>
              <a:endParaRPr lang="it-IT" altLang="it-IT" sz="1600" i="0" dirty="0">
                <a:solidFill>
                  <a:srgbClr val="002060"/>
                </a:solidFill>
              </a:endParaRPr>
            </a:p>
            <a:p>
              <a:pPr lvl="1" algn="ctr"/>
              <a:r>
                <a:rPr lang="it-IT" altLang="it-IT" sz="1600" i="0" dirty="0" smtClean="0">
                  <a:solidFill>
                    <a:srgbClr val="002060"/>
                  </a:solidFill>
                </a:rPr>
                <a:t>30.000   </a:t>
              </a:r>
              <a:r>
                <a:rPr lang="it-IT" altLang="it-IT" sz="1600" i="0" dirty="0" err="1">
                  <a:solidFill>
                    <a:srgbClr val="002060"/>
                  </a:solidFill>
                </a:rPr>
                <a:t>maps</a:t>
              </a:r>
              <a:r>
                <a:rPr lang="it-IT" altLang="it-IT" sz="1600" i="0" dirty="0">
                  <a:solidFill>
                    <a:srgbClr val="002060"/>
                  </a:solidFill>
                </a:rPr>
                <a:t> 	scale </a:t>
              </a:r>
              <a:r>
                <a:rPr lang="it-IT" altLang="it-IT" sz="1600" i="0" dirty="0" smtClean="0">
                  <a:solidFill>
                    <a:srgbClr val="002060"/>
                  </a:solidFill>
                </a:rPr>
                <a:t>1:1000</a:t>
              </a:r>
            </a:p>
            <a:p>
              <a:pPr lvl="1" algn="ctr"/>
              <a:endParaRPr lang="it-IT" altLang="it-IT" sz="1600" i="0" dirty="0">
                <a:solidFill>
                  <a:srgbClr val="002060"/>
                </a:solidFill>
              </a:endParaRPr>
            </a:p>
            <a:p>
              <a:pPr lvl="1" algn="ctr"/>
              <a:r>
                <a:rPr lang="it-IT" altLang="it-IT" sz="1600" i="0" dirty="0" smtClean="0">
                  <a:solidFill>
                    <a:srgbClr val="002060"/>
                  </a:solidFill>
                </a:rPr>
                <a:t>30.000   </a:t>
              </a:r>
              <a:r>
                <a:rPr lang="it-IT" altLang="it-IT" sz="1600" i="0" dirty="0" err="1">
                  <a:solidFill>
                    <a:srgbClr val="002060"/>
                  </a:solidFill>
                </a:rPr>
                <a:t>maps</a:t>
              </a:r>
              <a:r>
                <a:rPr lang="it-IT" altLang="it-IT" sz="1600" i="0" dirty="0">
                  <a:solidFill>
                    <a:srgbClr val="002060"/>
                  </a:solidFill>
                </a:rPr>
                <a:t> 	scala 1:4000</a:t>
              </a:r>
              <a:endParaRPr lang="it-IT" altLang="it-IT" sz="1600" i="0" dirty="0">
                <a:solidFill>
                  <a:srgbClr val="002060"/>
                </a:solidFill>
                <a:latin typeface="Arial Narrow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6898838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949" name="AutoShape 5"/>
          <p:cNvSpPr>
            <a:spLocks noChangeArrowheads="1"/>
          </p:cNvSpPr>
          <p:nvPr/>
        </p:nvSpPr>
        <p:spPr bwMode="auto">
          <a:xfrm>
            <a:off x="467544" y="836712"/>
            <a:ext cx="8335020" cy="792090"/>
          </a:xfrm>
          <a:custGeom>
            <a:avLst/>
            <a:gdLst>
              <a:gd name="G0" fmla="+- 18188 0 0"/>
              <a:gd name="G1" fmla="+- 5383 0 0"/>
              <a:gd name="G2" fmla="+- 21600 0 5383"/>
              <a:gd name="G3" fmla="+- 10800 0 5383"/>
              <a:gd name="G4" fmla="+- 21600 0 18188"/>
              <a:gd name="G5" fmla="*/ G4 G3 10800"/>
              <a:gd name="G6" fmla="+- 21600 0 G5"/>
              <a:gd name="T0" fmla="*/ 18188 w 21600"/>
              <a:gd name="T1" fmla="*/ 0 h 21600"/>
              <a:gd name="T2" fmla="*/ 0 w 21600"/>
              <a:gd name="T3" fmla="*/ 10800 h 21600"/>
              <a:gd name="T4" fmla="*/ 18188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188" y="0"/>
                </a:moveTo>
                <a:lnTo>
                  <a:pt x="18188" y="5383"/>
                </a:lnTo>
                <a:lnTo>
                  <a:pt x="3375" y="5383"/>
                </a:lnTo>
                <a:lnTo>
                  <a:pt x="3375" y="16217"/>
                </a:lnTo>
                <a:lnTo>
                  <a:pt x="18188" y="16217"/>
                </a:lnTo>
                <a:lnTo>
                  <a:pt x="18188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383"/>
                </a:moveTo>
                <a:lnTo>
                  <a:pt x="1350" y="16217"/>
                </a:lnTo>
                <a:lnTo>
                  <a:pt x="2700" y="16217"/>
                </a:lnTo>
                <a:lnTo>
                  <a:pt x="2700" y="5383"/>
                </a:lnTo>
                <a:close/>
              </a:path>
              <a:path w="21600" h="21600">
                <a:moveTo>
                  <a:pt x="0" y="5383"/>
                </a:moveTo>
                <a:lnTo>
                  <a:pt x="0" y="16217"/>
                </a:lnTo>
                <a:lnTo>
                  <a:pt x="675" y="16217"/>
                </a:lnTo>
                <a:lnTo>
                  <a:pt x="675" y="5383"/>
                </a:lnTo>
                <a:close/>
              </a:path>
            </a:pathLst>
          </a:custGeom>
          <a:gradFill>
            <a:gsLst>
              <a:gs pos="63000">
                <a:schemeClr val="tx2">
                  <a:lumMod val="40000"/>
                  <a:lumOff val="60000"/>
                </a:schemeClr>
              </a:gs>
              <a:gs pos="28000">
                <a:schemeClr val="bg2">
                  <a:lumMod val="9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  <a:gs pos="100000">
                <a:schemeClr val="bg2">
                  <a:lumMod val="90000"/>
                </a:schemeClr>
              </a:gs>
            </a:gsLst>
            <a:lin ang="0" scaled="0"/>
          </a:gradFill>
          <a:ln w="19050">
            <a:noFill/>
            <a:prstDash val="solid"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lIns="79896" tIns="39948" rIns="79896" bIns="39948" anchor="ctr"/>
          <a:lstStyle/>
          <a:p>
            <a:pPr algn="ctr" defTabSz="801094">
              <a:spcBef>
                <a:spcPct val="50000"/>
              </a:spcBef>
              <a:defRPr/>
            </a:pPr>
            <a:r>
              <a:rPr lang="en-US" sz="1600" b="1" dirty="0" smtClean="0">
                <a:solidFill>
                  <a:srgbClr val="002060"/>
                </a:solidFill>
                <a:latin typeface="Arial Narrow" pitchFamily="34" charset="0"/>
              </a:rPr>
              <a:t>Evolution of the updating process with PREGEO software application</a:t>
            </a:r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327724" y="1628777"/>
            <a:ext cx="8420988" cy="4206079"/>
            <a:chOff x="327932" y="2349500"/>
            <a:chExt cx="8420781" cy="4205917"/>
          </a:xfrm>
        </p:grpSpPr>
        <p:cxnSp>
          <p:nvCxnSpPr>
            <p:cNvPr id="22" name="Connettore 4 21"/>
            <p:cNvCxnSpPr>
              <a:endCxn id="59" idx="0"/>
            </p:cNvCxnSpPr>
            <p:nvPr/>
          </p:nvCxnSpPr>
          <p:spPr>
            <a:xfrm rot="5400000">
              <a:off x="907845" y="2779307"/>
              <a:ext cx="863595" cy="3982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  <a:prstDash val="dash"/>
              <a:round/>
              <a:headEnd type="none"/>
              <a:tailEnd type="stealth" w="med" len="lg"/>
            </a:ln>
            <a:effectLst/>
            <a:extLst/>
          </p:spPr>
        </p:cxnSp>
        <p:sp>
          <p:nvSpPr>
            <p:cNvPr id="9224" name="Rectangle 6"/>
            <p:cNvSpPr>
              <a:spLocks noChangeArrowheads="1"/>
            </p:cNvSpPr>
            <p:nvPr/>
          </p:nvSpPr>
          <p:spPr bwMode="auto">
            <a:xfrm>
              <a:off x="1017588" y="2498725"/>
              <a:ext cx="607844" cy="36931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799507"/>
              <a:r>
                <a:rPr lang="it-IT" altLang="it-IT" dirty="0">
                  <a:solidFill>
                    <a:srgbClr val="404040"/>
                  </a:solidFill>
                  <a:latin typeface="Arial Narrow" pitchFamily="34" charset="0"/>
                </a:rPr>
                <a:t>1988</a:t>
              </a:r>
            </a:p>
          </p:txBody>
        </p:sp>
        <p:sp>
          <p:nvSpPr>
            <p:cNvPr id="979031" name="Line 87"/>
            <p:cNvSpPr>
              <a:spLocks noChangeShapeType="1"/>
            </p:cNvSpPr>
            <p:nvPr/>
          </p:nvSpPr>
          <p:spPr bwMode="auto">
            <a:xfrm flipH="1">
              <a:off x="5602366" y="2349500"/>
              <a:ext cx="0" cy="833406"/>
            </a:xfrm>
            <a:prstGeom prst="line">
              <a:avLst/>
            </a:pr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  <a:prstDash val="dash"/>
              <a:round/>
              <a:headEnd type="none"/>
              <a:tailEnd type="stealth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it-IT" dirty="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9226" name="Rectangle 39"/>
            <p:cNvSpPr>
              <a:spLocks noChangeArrowheads="1"/>
            </p:cNvSpPr>
            <p:nvPr/>
          </p:nvSpPr>
          <p:spPr bwMode="auto">
            <a:xfrm>
              <a:off x="5314950" y="2498725"/>
              <a:ext cx="607844" cy="36931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dirty="0">
                  <a:solidFill>
                    <a:srgbClr val="404040"/>
                  </a:solidFill>
                  <a:latin typeface="Arial Narrow" pitchFamily="34" charset="0"/>
                </a:rPr>
                <a:t>2006</a:t>
              </a:r>
            </a:p>
          </p:txBody>
        </p:sp>
        <p:sp>
          <p:nvSpPr>
            <p:cNvPr id="979032" name="Line 88"/>
            <p:cNvSpPr>
              <a:spLocks noChangeShapeType="1"/>
            </p:cNvSpPr>
            <p:nvPr/>
          </p:nvSpPr>
          <p:spPr bwMode="auto">
            <a:xfrm>
              <a:off x="7645427" y="2349500"/>
              <a:ext cx="0" cy="833406"/>
            </a:xfrm>
            <a:prstGeom prst="line">
              <a:avLst/>
            </a:pr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  <a:prstDash val="dash"/>
              <a:round/>
              <a:headEnd type="none"/>
              <a:tailEnd type="stealth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it-IT" dirty="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9228" name="Rectangle 29"/>
            <p:cNvSpPr>
              <a:spLocks noChangeArrowheads="1"/>
            </p:cNvSpPr>
            <p:nvPr/>
          </p:nvSpPr>
          <p:spPr bwMode="auto">
            <a:xfrm>
              <a:off x="7340684" y="2498725"/>
              <a:ext cx="607844" cy="3693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 dirty="0" smtClean="0">
                  <a:solidFill>
                    <a:srgbClr val="404040"/>
                  </a:solidFill>
                  <a:latin typeface="Arial Narrow" pitchFamily="34" charset="0"/>
                </a:rPr>
                <a:t>2010</a:t>
              </a:r>
              <a:endParaRPr lang="it-IT" altLang="it-IT" dirty="0">
                <a:solidFill>
                  <a:srgbClr val="404040"/>
                </a:solidFill>
                <a:latin typeface="Arial Narrow" pitchFamily="34" charset="0"/>
              </a:endParaRPr>
            </a:p>
          </p:txBody>
        </p:sp>
        <p:sp>
          <p:nvSpPr>
            <p:cNvPr id="979030" name="Line 86"/>
            <p:cNvSpPr>
              <a:spLocks noChangeShapeType="1"/>
            </p:cNvSpPr>
            <p:nvPr/>
          </p:nvSpPr>
          <p:spPr bwMode="auto">
            <a:xfrm>
              <a:off x="3779960" y="2349500"/>
              <a:ext cx="0" cy="833406"/>
            </a:xfrm>
            <a:prstGeom prst="line">
              <a:avLst/>
            </a:pr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  <a:prstDash val="dash"/>
              <a:round/>
              <a:headEnd type="none"/>
              <a:tailEnd type="stealth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it-IT" dirty="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9230" name="Rectangle 27"/>
            <p:cNvSpPr>
              <a:spLocks noChangeArrowheads="1"/>
            </p:cNvSpPr>
            <p:nvPr/>
          </p:nvSpPr>
          <p:spPr bwMode="auto">
            <a:xfrm>
              <a:off x="3476625" y="2498725"/>
              <a:ext cx="607844" cy="36931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dirty="0">
                  <a:solidFill>
                    <a:srgbClr val="404040"/>
                  </a:solidFill>
                  <a:latin typeface="Arial Narrow" pitchFamily="34" charset="0"/>
                </a:rPr>
                <a:t>2003</a:t>
              </a:r>
            </a:p>
          </p:txBody>
        </p:sp>
        <p:sp>
          <p:nvSpPr>
            <p:cNvPr id="52" name="Text Box 10"/>
            <p:cNvSpPr txBox="1">
              <a:spLocks noChangeArrowheads="1"/>
            </p:cNvSpPr>
            <p:nvPr/>
          </p:nvSpPr>
          <p:spPr bwMode="auto">
            <a:xfrm>
              <a:off x="2919557" y="3214692"/>
              <a:ext cx="1720808" cy="32694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5875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75000"/>
                </a:prstClr>
              </a:outerShdw>
            </a:effectLst>
          </p:spPr>
          <p:txBody>
            <a:bodyPr lIns="79956" tIns="39978" rIns="79956" bIns="39978" anchor="ctr">
              <a:spAutoFit/>
            </a:bodyPr>
            <a:lstStyle>
              <a:defPPr>
                <a:defRPr lang="it-IT"/>
              </a:defPPr>
              <a:lvl1pPr algn="ctr" defTabSz="801688">
                <a:spcBef>
                  <a:spcPct val="50000"/>
                </a:spcBef>
                <a:defRPr sz="1600">
                  <a:solidFill>
                    <a:schemeClr val="tx1"/>
                  </a:solidFill>
                  <a:latin typeface="Arial Narrow" pitchFamily="34" charset="0"/>
                  <a:ea typeface="ＭＳ Ｐゴシック" pitchFamily="1" charset="-128"/>
                </a:defRPr>
              </a:lvl1pPr>
              <a:lvl2pPr marL="742950" indent="-285750" defTabSz="801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2pPr>
              <a:lvl3pPr marL="11430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3pPr>
              <a:lvl4pPr marL="16002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4pPr>
              <a:lvl5pPr marL="20574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9pPr>
            </a:lstStyle>
            <a:p>
              <a:pPr>
                <a:defRPr/>
              </a:pPr>
              <a:r>
                <a:rPr lang="en-US" b="1" dirty="0" smtClean="0">
                  <a:solidFill>
                    <a:srgbClr val="000000"/>
                  </a:solidFill>
                  <a:cs typeface="+mn-cs"/>
                </a:rPr>
                <a:t>PREGEO </a:t>
              </a:r>
              <a:r>
                <a:rPr lang="en-US" b="1" dirty="0" smtClean="0">
                  <a:solidFill>
                    <a:srgbClr val="000000"/>
                  </a:solidFill>
                  <a:latin typeface="Arial Black" pitchFamily="34" charset="0"/>
                  <a:cs typeface="+mn-cs"/>
                </a:rPr>
                <a:t>8</a:t>
              </a:r>
              <a:endParaRPr lang="en-US" b="1" dirty="0">
                <a:solidFill>
                  <a:srgbClr val="000000"/>
                </a:solidFill>
                <a:latin typeface="Arial Black" pitchFamily="34" charset="0"/>
                <a:cs typeface="+mn-cs"/>
              </a:endParaRPr>
            </a:p>
          </p:txBody>
        </p:sp>
        <p:sp>
          <p:nvSpPr>
            <p:cNvPr id="54" name="Text Box 10"/>
            <p:cNvSpPr txBox="1">
              <a:spLocks noChangeArrowheads="1"/>
            </p:cNvSpPr>
            <p:nvPr/>
          </p:nvSpPr>
          <p:spPr bwMode="auto">
            <a:xfrm>
              <a:off x="4932457" y="3216278"/>
              <a:ext cx="1727157" cy="32694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5875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75000"/>
                </a:prstClr>
              </a:outerShdw>
            </a:effectLst>
          </p:spPr>
          <p:txBody>
            <a:bodyPr lIns="79956" tIns="39978" rIns="79956" bIns="39978" anchor="ctr">
              <a:spAutoFit/>
            </a:bodyPr>
            <a:lstStyle>
              <a:defPPr>
                <a:defRPr lang="it-IT"/>
              </a:defPPr>
              <a:lvl1pPr algn="ctr" defTabSz="801688">
                <a:spcBef>
                  <a:spcPct val="50000"/>
                </a:spcBef>
                <a:defRPr sz="1600">
                  <a:solidFill>
                    <a:schemeClr val="tx1"/>
                  </a:solidFill>
                  <a:latin typeface="Arial Narrow" pitchFamily="34" charset="0"/>
                  <a:ea typeface="ＭＳ Ｐゴシック" pitchFamily="1" charset="-128"/>
                </a:defRPr>
              </a:lvl1pPr>
              <a:lvl2pPr marL="742950" indent="-285750" defTabSz="801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2pPr>
              <a:lvl3pPr marL="11430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3pPr>
              <a:lvl4pPr marL="16002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4pPr>
              <a:lvl5pPr marL="20574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9pPr>
            </a:lstStyle>
            <a:p>
              <a:pPr>
                <a:defRPr/>
              </a:pPr>
              <a:r>
                <a:rPr lang="en-US" b="1" dirty="0" smtClean="0">
                  <a:solidFill>
                    <a:srgbClr val="000000"/>
                  </a:solidFill>
                  <a:cs typeface="+mn-cs"/>
                </a:rPr>
                <a:t>PREGEO </a:t>
              </a:r>
              <a:r>
                <a:rPr lang="en-US" b="1" dirty="0" smtClean="0">
                  <a:solidFill>
                    <a:srgbClr val="000000"/>
                  </a:solidFill>
                  <a:latin typeface="Arial Black" pitchFamily="34" charset="0"/>
                  <a:cs typeface="+mn-cs"/>
                </a:rPr>
                <a:t>9</a:t>
              </a:r>
              <a:endParaRPr lang="en-US" b="1" dirty="0">
                <a:solidFill>
                  <a:srgbClr val="000000"/>
                </a:solidFill>
                <a:latin typeface="Arial Black" pitchFamily="34" charset="0"/>
                <a:cs typeface="+mn-cs"/>
              </a:endParaRPr>
            </a:p>
          </p:txBody>
        </p:sp>
        <p:sp>
          <p:nvSpPr>
            <p:cNvPr id="55" name="Text Box 10"/>
            <p:cNvSpPr txBox="1">
              <a:spLocks noChangeArrowheads="1"/>
            </p:cNvSpPr>
            <p:nvPr/>
          </p:nvSpPr>
          <p:spPr bwMode="auto">
            <a:xfrm>
              <a:off x="7005681" y="3217863"/>
              <a:ext cx="1743032" cy="32694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5875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75000"/>
                </a:prstClr>
              </a:outerShdw>
            </a:effectLst>
          </p:spPr>
          <p:txBody>
            <a:bodyPr lIns="79956" tIns="39978" rIns="79956" bIns="39978" anchor="ctr">
              <a:spAutoFit/>
            </a:bodyPr>
            <a:lstStyle>
              <a:defPPr>
                <a:defRPr lang="it-IT"/>
              </a:defPPr>
              <a:lvl1pPr algn="ctr" defTabSz="801688">
                <a:spcBef>
                  <a:spcPct val="50000"/>
                </a:spcBef>
                <a:defRPr sz="1600">
                  <a:solidFill>
                    <a:schemeClr val="tx1"/>
                  </a:solidFill>
                  <a:latin typeface="Arial Narrow" pitchFamily="34" charset="0"/>
                  <a:ea typeface="ＭＳ Ｐゴシック" pitchFamily="1" charset="-128"/>
                </a:defRPr>
              </a:lvl1pPr>
              <a:lvl2pPr marL="742950" indent="-285750" defTabSz="801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2pPr>
              <a:lvl3pPr marL="11430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3pPr>
              <a:lvl4pPr marL="16002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4pPr>
              <a:lvl5pPr marL="20574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9pPr>
            </a:lstStyle>
            <a:p>
              <a:pPr>
                <a:defRPr/>
              </a:pPr>
              <a:r>
                <a:rPr lang="en-US" b="1" dirty="0" smtClean="0">
                  <a:solidFill>
                    <a:srgbClr val="000000"/>
                  </a:solidFill>
                  <a:latin typeface="Arial Black" pitchFamily="34" charset="0"/>
                  <a:cs typeface="+mn-cs"/>
                </a:rPr>
                <a:t>PREGEO 10</a:t>
              </a:r>
              <a:endParaRPr lang="en-US" b="1" dirty="0">
                <a:solidFill>
                  <a:srgbClr val="000000"/>
                </a:solidFill>
                <a:latin typeface="Arial Black" pitchFamily="34" charset="0"/>
                <a:cs typeface="+mn-cs"/>
              </a:endParaRPr>
            </a:p>
          </p:txBody>
        </p:sp>
        <p:sp>
          <p:nvSpPr>
            <p:cNvPr id="57" name="Rettangolo arrotondato 56"/>
            <p:cNvSpPr/>
            <p:nvPr/>
          </p:nvSpPr>
          <p:spPr>
            <a:xfrm>
              <a:off x="327932" y="3978520"/>
              <a:ext cx="2141676" cy="1247041"/>
            </a:xfrm>
            <a:prstGeom prst="roundRect">
              <a:avLst/>
            </a:prstGeom>
            <a:solidFill>
              <a:schemeClr val="accent2"/>
            </a:solidFill>
            <a:ln w="19050">
              <a:noFill/>
              <a:prstDash val="solid"/>
              <a:miter lim="800000"/>
              <a:headEnd/>
              <a:tailEnd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lIns="79956" tIns="39978" rIns="79956" bIns="39978" anchor="ctr" anchorCtr="1">
              <a:spAutoFit/>
            </a:bodyPr>
            <a:lstStyle/>
            <a:p>
              <a:pPr algn="ctr" defTabSz="801094">
                <a:spcBef>
                  <a:spcPct val="50000"/>
                </a:spcBef>
                <a:defRPr/>
              </a:pPr>
              <a:r>
                <a:rPr lang="en-US" sz="1200" dirty="0" smtClean="0">
                  <a:solidFill>
                    <a:srgbClr val="FFFFFF"/>
                  </a:solidFill>
                  <a:latin typeface="Arial Black" pitchFamily="34" charset="0"/>
                  <a:cs typeface="Arial" pitchFamily="34" charset="0"/>
                </a:rPr>
                <a:t>Circular n° 2/’88 </a:t>
              </a:r>
              <a:endParaRPr lang="en-US" sz="1200" dirty="0">
                <a:solidFill>
                  <a:srgbClr val="FFFFFF"/>
                </a:solidFill>
                <a:latin typeface="Arial Black" pitchFamily="34" charset="0"/>
                <a:cs typeface="Arial" pitchFamily="34" charset="0"/>
              </a:endParaRPr>
            </a:p>
            <a:p>
              <a:pPr algn="ctr" defTabSz="801094">
                <a:spcBef>
                  <a:spcPct val="50000"/>
                </a:spcBef>
                <a:defRPr/>
              </a:pPr>
              <a:r>
                <a:rPr lang="en-US" sz="1600" b="1" dirty="0" smtClean="0">
                  <a:solidFill>
                    <a:srgbClr val="FFFFFF"/>
                  </a:solidFill>
                  <a:latin typeface="Arial Narrow" pitchFamily="34" charset="0"/>
                </a:rPr>
                <a:t>Software applications for the </a:t>
              </a:r>
              <a:r>
                <a:rPr lang="en-US" sz="1600" b="1" dirty="0" err="1" smtClean="0">
                  <a:solidFill>
                    <a:srgbClr val="FFFFFF"/>
                  </a:solidFill>
                  <a:latin typeface="Arial Narrow" pitchFamily="34" charset="0"/>
                </a:rPr>
                <a:t>cadastre</a:t>
              </a:r>
              <a:r>
                <a:rPr lang="en-US" sz="1600" b="1" dirty="0" smtClean="0">
                  <a:solidFill>
                    <a:srgbClr val="FFFFFF"/>
                  </a:solidFill>
                  <a:latin typeface="Arial Narrow" pitchFamily="34" charset="0"/>
                </a:rPr>
                <a:t> updating</a:t>
              </a:r>
              <a:endParaRPr lang="en-US" sz="1600" b="1" dirty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59" name="Text Box 10"/>
            <p:cNvSpPr txBox="1">
              <a:spLocks noChangeArrowheads="1"/>
            </p:cNvSpPr>
            <p:nvPr/>
          </p:nvSpPr>
          <p:spPr bwMode="auto">
            <a:xfrm>
              <a:off x="581226" y="3213096"/>
              <a:ext cx="1512851" cy="32694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5875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75000"/>
                </a:prstClr>
              </a:outerShdw>
            </a:effectLst>
          </p:spPr>
          <p:txBody>
            <a:bodyPr lIns="79956" tIns="39978" rIns="79956" bIns="39978" anchor="ctr">
              <a:spAutoFit/>
            </a:bodyPr>
            <a:lstStyle>
              <a:defPPr>
                <a:defRPr lang="it-IT"/>
              </a:defPPr>
              <a:lvl1pPr algn="ctr" defTabSz="801688">
                <a:spcBef>
                  <a:spcPct val="50000"/>
                </a:spcBef>
                <a:defRPr sz="1600">
                  <a:solidFill>
                    <a:schemeClr val="tx1"/>
                  </a:solidFill>
                  <a:latin typeface="Arial Narrow" pitchFamily="34" charset="0"/>
                  <a:ea typeface="ＭＳ Ｐゴシック" pitchFamily="1" charset="-128"/>
                </a:defRPr>
              </a:lvl1pPr>
              <a:lvl2pPr marL="742950" indent="-285750" defTabSz="801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2pPr>
              <a:lvl3pPr marL="11430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3pPr>
              <a:lvl4pPr marL="16002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4pPr>
              <a:lvl5pPr marL="20574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9pPr>
            </a:lstStyle>
            <a:p>
              <a:pPr>
                <a:defRPr/>
              </a:pPr>
              <a:r>
                <a:rPr lang="en-US" b="1" dirty="0" smtClean="0">
                  <a:solidFill>
                    <a:srgbClr val="000000"/>
                  </a:solidFill>
                </a:rPr>
                <a:t>PREGEO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63" name="Rettangolo arrotondato 62"/>
            <p:cNvSpPr/>
            <p:nvPr/>
          </p:nvSpPr>
          <p:spPr>
            <a:xfrm>
              <a:off x="4932038" y="4009993"/>
              <a:ext cx="1728194" cy="634131"/>
            </a:xfrm>
            <a:prstGeom prst="roundRect">
              <a:avLst/>
            </a:prstGeom>
            <a:solidFill>
              <a:schemeClr val="accent2"/>
            </a:solidFill>
            <a:ln w="19050">
              <a:noFill/>
              <a:prstDash val="solid"/>
              <a:miter lim="800000"/>
              <a:headEnd/>
              <a:tailEnd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lIns="79956" tIns="39978" rIns="79956" bIns="39978" anchor="ctr" anchorCtr="1">
              <a:spAutoFit/>
            </a:bodyPr>
            <a:lstStyle/>
            <a:p>
              <a:pPr algn="ctr" defTabSz="801094">
                <a:spcBef>
                  <a:spcPct val="50000"/>
                </a:spcBef>
                <a:defRPr/>
              </a:pPr>
              <a:r>
                <a:rPr lang="en-US" sz="1600" b="1" dirty="0" smtClean="0">
                  <a:solidFill>
                    <a:srgbClr val="FFFFFF"/>
                  </a:solidFill>
                  <a:latin typeface="Arial Narrow" pitchFamily="34" charset="0"/>
                </a:rPr>
                <a:t>Updating acts web </a:t>
              </a:r>
              <a:r>
                <a:rPr lang="en-US" sz="1600" b="1" dirty="0" err="1" smtClean="0">
                  <a:solidFill>
                    <a:srgbClr val="FFFFFF"/>
                  </a:solidFill>
                  <a:latin typeface="Arial Narrow" pitchFamily="34" charset="0"/>
                </a:rPr>
                <a:t>trasmission</a:t>
              </a:r>
              <a:endParaRPr lang="en-US" sz="1600" b="1" dirty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66" name="Text Box 10"/>
            <p:cNvSpPr txBox="1">
              <a:spLocks noChangeArrowheads="1"/>
            </p:cNvSpPr>
            <p:nvPr/>
          </p:nvSpPr>
          <p:spPr bwMode="auto">
            <a:xfrm>
              <a:off x="4932457" y="5022610"/>
              <a:ext cx="1727157" cy="32694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5875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75000"/>
                </a:prstClr>
              </a:outerShdw>
            </a:effectLst>
          </p:spPr>
          <p:txBody>
            <a:bodyPr lIns="79956" tIns="39978" rIns="79956" bIns="39978" anchor="ctr">
              <a:spAutoFit/>
            </a:bodyPr>
            <a:lstStyle>
              <a:defPPr>
                <a:defRPr lang="it-IT"/>
              </a:defPPr>
              <a:lvl1pPr algn="ctr" defTabSz="801688">
                <a:spcBef>
                  <a:spcPct val="50000"/>
                </a:spcBef>
                <a:defRPr sz="1600">
                  <a:solidFill>
                    <a:schemeClr val="tx1"/>
                  </a:solidFill>
                  <a:latin typeface="Arial Narrow" pitchFamily="34" charset="0"/>
                  <a:ea typeface="ＭＳ Ｐゴシック" pitchFamily="1" charset="-128"/>
                </a:defRPr>
              </a:lvl1pPr>
              <a:lvl2pPr marL="742950" indent="-285750" defTabSz="801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2pPr>
              <a:lvl3pPr marL="11430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3pPr>
              <a:lvl4pPr marL="16002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4pPr>
              <a:lvl5pPr marL="20574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9pPr>
            </a:lstStyle>
            <a:p>
              <a:pPr>
                <a:defRPr/>
              </a:pPr>
              <a:r>
                <a:rPr lang="en-US" b="1" dirty="0" smtClean="0">
                  <a:solidFill>
                    <a:srgbClr val="000000"/>
                  </a:solidFill>
                  <a:cs typeface="+mn-cs"/>
                </a:rPr>
                <a:t>SISTER</a:t>
              </a:r>
              <a:endParaRPr lang="en-US" b="1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68" name="Rettangolo arrotondato 67"/>
            <p:cNvSpPr/>
            <p:nvPr/>
          </p:nvSpPr>
          <p:spPr>
            <a:xfrm>
              <a:off x="2917531" y="3979536"/>
              <a:ext cx="1724763" cy="906535"/>
            </a:xfrm>
            <a:prstGeom prst="roundRect">
              <a:avLst/>
            </a:prstGeom>
            <a:solidFill>
              <a:schemeClr val="accent2"/>
            </a:solidFill>
            <a:ln w="19050">
              <a:noFill/>
              <a:prstDash val="solid"/>
              <a:miter lim="800000"/>
              <a:headEnd/>
              <a:tailEnd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lIns="79956" tIns="39978" rIns="79956" bIns="39978" anchor="ctr" anchorCtr="1">
              <a:spAutoFit/>
            </a:bodyPr>
            <a:lstStyle/>
            <a:p>
              <a:pPr algn="ctr" defTabSz="801094">
                <a:spcBef>
                  <a:spcPct val="50000"/>
                </a:spcBef>
                <a:defRPr/>
              </a:pPr>
              <a:r>
                <a:rPr lang="en-US" sz="1600" b="1" dirty="0" smtClean="0">
                  <a:solidFill>
                    <a:srgbClr val="FFFFFF"/>
                  </a:solidFill>
                  <a:latin typeface="Arial Narrow" pitchFamily="34" charset="0"/>
                </a:rPr>
                <a:t>Cartography digital management</a:t>
              </a:r>
              <a:endParaRPr lang="en-US" sz="1600" b="1" dirty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70" name="Text Box 10"/>
            <p:cNvSpPr txBox="1">
              <a:spLocks noChangeArrowheads="1"/>
            </p:cNvSpPr>
            <p:nvPr/>
          </p:nvSpPr>
          <p:spPr bwMode="auto">
            <a:xfrm>
              <a:off x="2916382" y="5047424"/>
              <a:ext cx="1727157" cy="32694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5875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75000"/>
                </a:prstClr>
              </a:outerShdw>
            </a:effectLst>
          </p:spPr>
          <p:txBody>
            <a:bodyPr lIns="79956" tIns="39978" rIns="79956" bIns="39978" anchor="ctr">
              <a:spAutoFit/>
            </a:bodyPr>
            <a:lstStyle>
              <a:defPPr>
                <a:defRPr lang="it-IT"/>
              </a:defPPr>
              <a:lvl1pPr algn="ctr" defTabSz="801688">
                <a:spcBef>
                  <a:spcPct val="50000"/>
                </a:spcBef>
                <a:defRPr sz="1600">
                  <a:solidFill>
                    <a:schemeClr val="tx1"/>
                  </a:solidFill>
                  <a:latin typeface="Arial Narrow" pitchFamily="34" charset="0"/>
                  <a:ea typeface="ＭＳ Ｐゴシック" pitchFamily="1" charset="-128"/>
                </a:defRPr>
              </a:lvl1pPr>
              <a:lvl2pPr marL="742950" indent="-285750" defTabSz="801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2pPr>
              <a:lvl3pPr marL="11430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3pPr>
              <a:lvl4pPr marL="16002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4pPr>
              <a:lvl5pPr marL="20574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9pPr>
            </a:lstStyle>
            <a:p>
              <a:pPr>
                <a:defRPr/>
              </a:pPr>
              <a:r>
                <a:rPr lang="en-US" b="1" dirty="0" smtClean="0">
                  <a:solidFill>
                    <a:srgbClr val="000000"/>
                  </a:solidFill>
                  <a:cs typeface="+mn-cs"/>
                </a:rPr>
                <a:t>WEGIS</a:t>
              </a:r>
              <a:endParaRPr lang="en-US" b="1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8" name="Rettangolo arrotondato 87"/>
            <p:cNvSpPr/>
            <p:nvPr/>
          </p:nvSpPr>
          <p:spPr>
            <a:xfrm>
              <a:off x="2919669" y="5501878"/>
              <a:ext cx="1720486" cy="634131"/>
            </a:xfrm>
            <a:prstGeom prst="roundRect">
              <a:avLst/>
            </a:prstGeom>
            <a:solidFill>
              <a:schemeClr val="accent2"/>
            </a:solidFill>
            <a:ln w="19050">
              <a:noFill/>
              <a:prstDash val="solid"/>
              <a:miter lim="800000"/>
              <a:headEnd/>
              <a:tailEnd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lIns="79956" tIns="39978" rIns="79956" bIns="39978" anchor="ctr" anchorCtr="1">
              <a:spAutoFit/>
            </a:bodyPr>
            <a:lstStyle/>
            <a:p>
              <a:pPr algn="ctr" defTabSz="801094">
                <a:spcBef>
                  <a:spcPct val="50000"/>
                </a:spcBef>
                <a:defRPr/>
              </a:pPr>
              <a:r>
                <a:rPr lang="en-US" sz="1600" b="1" dirty="0" smtClean="0">
                  <a:solidFill>
                    <a:srgbClr val="FFFFFF"/>
                  </a:solidFill>
                  <a:latin typeface="Arial Narrow" pitchFamily="34" charset="0"/>
                </a:rPr>
                <a:t>Use of satellite technology</a:t>
              </a:r>
              <a:endParaRPr lang="en-US" sz="1600" b="1" dirty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9" name="Text Box 10"/>
            <p:cNvSpPr txBox="1">
              <a:spLocks noChangeArrowheads="1"/>
            </p:cNvSpPr>
            <p:nvPr/>
          </p:nvSpPr>
          <p:spPr bwMode="auto">
            <a:xfrm>
              <a:off x="2917969" y="6228472"/>
              <a:ext cx="1723983" cy="32694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5875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75000"/>
                </a:prstClr>
              </a:outerShdw>
            </a:effectLst>
          </p:spPr>
          <p:txBody>
            <a:bodyPr lIns="79956" tIns="39978" rIns="79956" bIns="39978" anchor="ctr">
              <a:spAutoFit/>
            </a:bodyPr>
            <a:lstStyle>
              <a:defPPr>
                <a:defRPr lang="it-IT"/>
              </a:defPPr>
              <a:lvl1pPr algn="ctr" defTabSz="801688">
                <a:spcBef>
                  <a:spcPct val="50000"/>
                </a:spcBef>
                <a:defRPr sz="1600">
                  <a:solidFill>
                    <a:schemeClr val="tx1"/>
                  </a:solidFill>
                  <a:latin typeface="Arial Narrow" pitchFamily="34" charset="0"/>
                  <a:ea typeface="ＭＳ Ｐゴシック" pitchFamily="1" charset="-128"/>
                </a:defRPr>
              </a:lvl1pPr>
              <a:lvl2pPr marL="742950" indent="-285750" defTabSz="801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2pPr>
              <a:lvl3pPr marL="11430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3pPr>
              <a:lvl4pPr marL="16002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4pPr>
              <a:lvl5pPr marL="20574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9pPr>
            </a:lstStyle>
            <a:p>
              <a:pPr>
                <a:defRPr/>
              </a:pPr>
              <a:r>
                <a:rPr lang="en-US" b="1" dirty="0" smtClean="0">
                  <a:solidFill>
                    <a:srgbClr val="000000"/>
                  </a:solidFill>
                  <a:cs typeface="+mn-cs"/>
                </a:rPr>
                <a:t>GNSS</a:t>
              </a:r>
              <a:endParaRPr lang="en-US" b="1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95" name="Rettangolo arrotondato 94"/>
            <p:cNvSpPr/>
            <p:nvPr/>
          </p:nvSpPr>
          <p:spPr>
            <a:xfrm>
              <a:off x="7005277" y="4023004"/>
              <a:ext cx="1743188" cy="634131"/>
            </a:xfrm>
            <a:prstGeom prst="roundRect">
              <a:avLst/>
            </a:prstGeom>
            <a:solidFill>
              <a:schemeClr val="accent2"/>
            </a:solidFill>
            <a:ln w="19050">
              <a:noFill/>
              <a:prstDash val="solid"/>
              <a:miter lim="800000"/>
              <a:headEnd/>
              <a:tailEnd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lIns="79956" tIns="39978" rIns="79956" bIns="39978" anchor="ctr" anchorCtr="1">
              <a:spAutoFit/>
            </a:bodyPr>
            <a:lstStyle/>
            <a:p>
              <a:pPr algn="ctr" defTabSz="801094">
                <a:spcBef>
                  <a:spcPct val="50000"/>
                </a:spcBef>
                <a:defRPr/>
              </a:pPr>
              <a:r>
                <a:rPr lang="en-US" sz="1600" b="1" dirty="0" smtClean="0">
                  <a:solidFill>
                    <a:srgbClr val="FFFFFF"/>
                  </a:solidFill>
                  <a:latin typeface="Arial Narrow" pitchFamily="34" charset="0"/>
                </a:rPr>
                <a:t>Automatic updating</a:t>
              </a:r>
              <a:endParaRPr lang="en-US" sz="1600" b="1" dirty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cxnSp>
          <p:nvCxnSpPr>
            <p:cNvPr id="24" name="Connettore 4 23"/>
            <p:cNvCxnSpPr>
              <a:stCxn id="59" idx="3"/>
              <a:endCxn id="52" idx="1"/>
            </p:cNvCxnSpPr>
            <p:nvPr/>
          </p:nvCxnSpPr>
          <p:spPr>
            <a:xfrm>
              <a:off x="2094077" y="3376569"/>
              <a:ext cx="825481" cy="1596"/>
            </a:xfrm>
            <a:prstGeom prst="bentConnector3">
              <a:avLst>
                <a:gd name="adj1" fmla="val 50000"/>
              </a:avLst>
            </a:prstGeom>
            <a:ln w="28575">
              <a:prstDash val="dash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4 25"/>
            <p:cNvCxnSpPr>
              <a:stCxn id="52" idx="3"/>
              <a:endCxn id="54" idx="1"/>
            </p:cNvCxnSpPr>
            <p:nvPr/>
          </p:nvCxnSpPr>
          <p:spPr>
            <a:xfrm>
              <a:off x="4640365" y="3378165"/>
              <a:ext cx="292092" cy="1586"/>
            </a:xfrm>
            <a:prstGeom prst="bentConnector3">
              <a:avLst>
                <a:gd name="adj1" fmla="val 50000"/>
              </a:avLst>
            </a:prstGeom>
            <a:ln w="19050">
              <a:prstDash val="sysDash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4 27"/>
            <p:cNvCxnSpPr>
              <a:stCxn id="54" idx="3"/>
              <a:endCxn id="55" idx="1"/>
            </p:cNvCxnSpPr>
            <p:nvPr/>
          </p:nvCxnSpPr>
          <p:spPr>
            <a:xfrm>
              <a:off x="6659613" y="3379751"/>
              <a:ext cx="346067" cy="1585"/>
            </a:xfrm>
            <a:prstGeom prst="bentConnector3">
              <a:avLst>
                <a:gd name="adj1" fmla="val 50000"/>
              </a:avLst>
            </a:prstGeom>
            <a:ln w="19050">
              <a:prstDash val="sysDash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Freccia in giù 57"/>
            <p:cNvSpPr/>
            <p:nvPr/>
          </p:nvSpPr>
          <p:spPr>
            <a:xfrm>
              <a:off x="3256098" y="3690886"/>
              <a:ext cx="1047724" cy="149219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60" name="Freccia in giù 59"/>
            <p:cNvSpPr/>
            <p:nvPr/>
          </p:nvSpPr>
          <p:spPr>
            <a:xfrm>
              <a:off x="5272174" y="3708347"/>
              <a:ext cx="1047724" cy="149219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61" name="Freccia in giù 60"/>
            <p:cNvSpPr/>
            <p:nvPr/>
          </p:nvSpPr>
          <p:spPr>
            <a:xfrm>
              <a:off x="7353334" y="3708347"/>
              <a:ext cx="1047724" cy="149219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62" name="Freccia in giù 61"/>
            <p:cNvSpPr/>
            <p:nvPr/>
          </p:nvSpPr>
          <p:spPr>
            <a:xfrm>
              <a:off x="797121" y="3690886"/>
              <a:ext cx="1049312" cy="149219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it-IT">
                <a:solidFill>
                  <a:srgbClr val="FFFFFF"/>
                </a:solidFill>
              </a:endParaRPr>
            </a:p>
          </p:txBody>
        </p:sp>
      </p:grpSp>
      <p:sp>
        <p:nvSpPr>
          <p:cNvPr id="9222" name="Text Box 14"/>
          <p:cNvSpPr txBox="1">
            <a:spLocks noChangeArrowheads="1"/>
          </p:cNvSpPr>
          <p:nvPr/>
        </p:nvSpPr>
        <p:spPr bwMode="auto">
          <a:xfrm>
            <a:off x="3249208" y="167137"/>
            <a:ext cx="3756025" cy="31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2" tIns="45686" rIns="91372" bIns="45686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it-IT" altLang="it-IT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The new </a:t>
            </a:r>
            <a:r>
              <a:rPr lang="it-IT" altLang="it-IT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updating</a:t>
            </a:r>
            <a:r>
              <a:rPr lang="it-IT" altLang="it-IT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it-IT" altLang="it-IT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system</a:t>
            </a:r>
            <a:endParaRPr lang="it-IT" altLang="it-IT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7524331" y="5949284"/>
            <a:ext cx="1197370" cy="369263"/>
          </a:xfrm>
          <a:prstGeom prst="rect">
            <a:avLst/>
          </a:prstGeom>
        </p:spPr>
        <p:txBody>
          <a:bodyPr wrap="none" lIns="91372" tIns="45686" rIns="91372" bIns="45686">
            <a:spAutoFit/>
          </a:bodyPr>
          <a:lstStyle/>
          <a:p>
            <a:r>
              <a:rPr lang="it-IT" altLang="it-IT" b="1" dirty="0" smtClean="0">
                <a:solidFill>
                  <a:srgbClr val="F86A3E"/>
                </a:solidFill>
                <a:latin typeface="Calibri" pitchFamily="34" charset="0"/>
                <a:hlinkClick r:id="rId2" action="ppaction://hlinkfile"/>
              </a:rPr>
              <a:t>Pregeo_10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9715588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8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14"/>
          <p:cNvSpPr>
            <a:spLocks noChangeArrowheads="1"/>
          </p:cNvSpPr>
          <p:nvPr/>
        </p:nvSpPr>
        <p:spPr bwMode="auto">
          <a:xfrm>
            <a:off x="198281" y="2694838"/>
            <a:ext cx="8812627" cy="63052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DFCC0"/>
              </a:gs>
              <a:gs pos="100000">
                <a:srgbClr val="D0D09E"/>
              </a:gs>
            </a:gsLst>
            <a:lin ang="5400000" scaled="1"/>
          </a:gradFill>
          <a:ln w="12700" algn="ctr">
            <a:solidFill>
              <a:srgbClr val="C0504D"/>
            </a:solidFill>
            <a:round/>
            <a:headEnd/>
            <a:tailEnd/>
          </a:ln>
          <a:effectLst>
            <a:outerShdw dist="28398" dir="3806097" algn="ctr" rotWithShape="0">
              <a:srgbClr val="622423"/>
            </a:outerShdw>
          </a:effectLst>
        </p:spPr>
        <p:txBody>
          <a:bodyPr lIns="80115" tIns="40058" rIns="80115" bIns="40058"/>
          <a:lstStyle/>
          <a:p>
            <a:pPr>
              <a:lnSpc>
                <a:spcPct val="80000"/>
              </a:lnSpc>
              <a:defRPr/>
            </a:pPr>
            <a:r>
              <a:rPr lang="it-IT" dirty="0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</a:rPr>
              <a:t>The </a:t>
            </a:r>
            <a:r>
              <a:rPr lang="it-IT" dirty="0" err="1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</a:rPr>
              <a:t>checks</a:t>
            </a:r>
            <a:r>
              <a:rPr lang="it-IT" dirty="0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</a:rPr>
              <a:t> are  </a:t>
            </a:r>
            <a:r>
              <a:rPr lang="it-IT" dirty="0" err="1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  <a:cs typeface="Arial" pitchFamily="34" charset="0"/>
              </a:rPr>
              <a:t>completely</a:t>
            </a:r>
            <a:r>
              <a:rPr lang="it-IT" dirty="0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  <a:cs typeface="Arial" pitchFamily="34" charset="0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  <a:cs typeface="Arial" pitchFamily="34" charset="0"/>
              </a:rPr>
              <a:t>transparent</a:t>
            </a:r>
            <a:r>
              <a:rPr lang="it-IT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  <a:cs typeface="Arial" pitchFamily="34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because</a:t>
            </a:r>
            <a:r>
              <a:rPr lang="it-IT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they</a:t>
            </a:r>
            <a:r>
              <a:rPr lang="it-IT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 are </a:t>
            </a:r>
            <a:r>
              <a:rPr lang="it-IT" dirty="0" err="1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performed</a:t>
            </a:r>
            <a:r>
              <a:rPr lang="it-IT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by</a:t>
            </a:r>
            <a:r>
              <a:rPr lang="it-IT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 a software </a:t>
            </a:r>
            <a:r>
              <a:rPr lang="it-IT" dirty="0" err="1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application</a:t>
            </a:r>
            <a:r>
              <a:rPr lang="it-IT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based</a:t>
            </a:r>
            <a:r>
              <a:rPr lang="it-IT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 on </a:t>
            </a:r>
            <a:r>
              <a:rPr lang="it-IT" dirty="0" err="1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  <a:cs typeface="Arial" pitchFamily="34" charset="0"/>
              </a:rPr>
              <a:t>shared</a:t>
            </a:r>
            <a:r>
              <a:rPr lang="it-IT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  <a:cs typeface="Arial" pitchFamily="34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  <a:cs typeface="Arial" pitchFamily="34" charset="0"/>
              </a:rPr>
              <a:t>rules</a:t>
            </a:r>
            <a:r>
              <a:rPr lang="it-IT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  <a:cs typeface="Arial" pitchFamily="34" charset="0"/>
              </a:rPr>
              <a:t> </a:t>
            </a:r>
          </a:p>
        </p:txBody>
      </p:sp>
      <p:sp>
        <p:nvSpPr>
          <p:cNvPr id="16387" name="AutoShape 14"/>
          <p:cNvSpPr>
            <a:spLocks noChangeArrowheads="1"/>
          </p:cNvSpPr>
          <p:nvPr/>
        </p:nvSpPr>
        <p:spPr bwMode="auto">
          <a:xfrm>
            <a:off x="198281" y="4924695"/>
            <a:ext cx="8812627" cy="63052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DFCC0"/>
              </a:gs>
              <a:gs pos="100000">
                <a:srgbClr val="D0D09E"/>
              </a:gs>
            </a:gsLst>
            <a:lin ang="5400000" scaled="1"/>
          </a:gradFill>
          <a:ln w="12700" algn="ctr">
            <a:solidFill>
              <a:srgbClr val="C0504D"/>
            </a:solidFill>
            <a:round/>
            <a:headEnd/>
            <a:tailEnd/>
          </a:ln>
          <a:effectLst>
            <a:outerShdw dist="28398" dir="3806097" algn="ctr" rotWithShape="0">
              <a:srgbClr val="622423"/>
            </a:outerShdw>
          </a:effectLst>
        </p:spPr>
        <p:txBody>
          <a:bodyPr lIns="80115" tIns="40058" rIns="80115" bIns="40058"/>
          <a:lstStyle/>
          <a:p>
            <a:pPr>
              <a:lnSpc>
                <a:spcPct val="80000"/>
              </a:lnSpc>
              <a:defRPr/>
            </a:pPr>
            <a:r>
              <a:rPr lang="it-IT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The </a:t>
            </a:r>
            <a:r>
              <a:rPr lang="it-IT" dirty="0" err="1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new</a:t>
            </a:r>
            <a:r>
              <a:rPr lang="it-IT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updating</a:t>
            </a:r>
            <a:r>
              <a:rPr lang="it-IT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 system </a:t>
            </a:r>
            <a:r>
              <a:rPr lang="it-IT" dirty="0" err="1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of</a:t>
            </a:r>
            <a:r>
              <a:rPr lang="it-IT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 the </a:t>
            </a:r>
            <a:r>
              <a:rPr lang="it-IT" dirty="0" err="1" smtClean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Cadastre</a:t>
            </a:r>
            <a:r>
              <a:rPr lang="it-IT" dirty="0" smtClean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 </a:t>
            </a:r>
            <a:r>
              <a:rPr lang="it-IT" dirty="0" err="1" smtClean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represents</a:t>
            </a:r>
            <a:r>
              <a:rPr lang="it-IT" dirty="0" smtClean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an</a:t>
            </a:r>
            <a:r>
              <a:rPr lang="it-IT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  <a:cs typeface="Arial" pitchFamily="34" charset="0"/>
              </a:rPr>
              <a:t>organization</a:t>
            </a:r>
            <a:r>
              <a:rPr lang="it-IT" dirty="0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  <a:cs typeface="Arial" pitchFamily="34" charset="0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  <a:cs typeface="Arial" pitchFamily="34" charset="0"/>
              </a:rPr>
              <a:t>model</a:t>
            </a:r>
            <a:r>
              <a:rPr lang="it-IT" dirty="0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  <a:cs typeface="Arial" pitchFamily="34" charset="0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</a:rPr>
              <a:t>to</a:t>
            </a:r>
            <a:r>
              <a:rPr lang="it-IT" dirty="0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</a:rPr>
              <a:t>be</a:t>
            </a:r>
            <a:r>
              <a:rPr lang="it-IT" dirty="0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</a:rPr>
              <a:t>proposed</a:t>
            </a:r>
            <a:r>
              <a:rPr lang="it-IT" dirty="0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</a:rPr>
              <a:t>to</a:t>
            </a:r>
            <a:r>
              <a:rPr lang="it-IT" dirty="0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</a:rPr>
              <a:t>other</a:t>
            </a:r>
            <a:r>
              <a:rPr lang="it-IT" dirty="0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</a:rPr>
              <a:t>departments</a:t>
            </a:r>
            <a:r>
              <a:rPr lang="it-IT" dirty="0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</a:rPr>
              <a:t>of</a:t>
            </a:r>
            <a:r>
              <a:rPr lang="it-IT" dirty="0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</a:rPr>
              <a:t> the Public </a:t>
            </a:r>
            <a:r>
              <a:rPr lang="it-IT" dirty="0" err="1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</a:rPr>
              <a:t>Administrations</a:t>
            </a:r>
            <a:endParaRPr lang="it-IT" dirty="0">
              <a:solidFill>
                <a:srgbClr val="C00000"/>
              </a:solidFill>
              <a:latin typeface="Arial Narrow" pitchFamily="34" charset="0"/>
              <a:ea typeface="ＭＳ Ｐゴシック" pitchFamily="1" charset="-128"/>
            </a:endParaRPr>
          </a:p>
        </p:txBody>
      </p:sp>
      <p:sp>
        <p:nvSpPr>
          <p:cNvPr id="16388" name="AutoShape 14"/>
          <p:cNvSpPr>
            <a:spLocks noChangeArrowheads="1"/>
          </p:cNvSpPr>
          <p:nvPr/>
        </p:nvSpPr>
        <p:spPr bwMode="auto">
          <a:xfrm>
            <a:off x="198281" y="3940045"/>
            <a:ext cx="8812627" cy="63052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DFCC0"/>
              </a:gs>
              <a:gs pos="100000">
                <a:srgbClr val="D0D09E"/>
              </a:gs>
            </a:gsLst>
            <a:lin ang="5400000" scaled="1"/>
          </a:gradFill>
          <a:ln w="12700" algn="ctr">
            <a:solidFill>
              <a:srgbClr val="C0504D"/>
            </a:solidFill>
            <a:round/>
            <a:headEnd/>
            <a:tailEnd/>
          </a:ln>
          <a:effectLst>
            <a:outerShdw dist="28398" dir="3806097" algn="ctr" rotWithShape="0">
              <a:srgbClr val="622423"/>
            </a:outerShdw>
          </a:effectLst>
        </p:spPr>
        <p:txBody>
          <a:bodyPr lIns="80115" tIns="40058" rIns="80115" bIns="40058"/>
          <a:lstStyle/>
          <a:p>
            <a:pPr>
              <a:lnSpc>
                <a:spcPct val="80000"/>
              </a:lnSpc>
              <a:defRPr/>
            </a:pPr>
            <a:r>
              <a:rPr lang="it-IT" dirty="0" err="1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By</a:t>
            </a:r>
            <a:r>
              <a:rPr lang="it-IT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applying</a:t>
            </a:r>
            <a:r>
              <a:rPr lang="it-IT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 the </a:t>
            </a:r>
            <a:r>
              <a:rPr lang="it-IT" dirty="0" err="1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new</a:t>
            </a:r>
            <a:r>
              <a:rPr lang="it-IT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updating</a:t>
            </a:r>
            <a:r>
              <a:rPr lang="it-IT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map</a:t>
            </a:r>
            <a:r>
              <a:rPr lang="it-IT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 the </a:t>
            </a:r>
            <a:r>
              <a:rPr lang="it-IT" dirty="0" err="1" smtClean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Cadastre</a:t>
            </a:r>
            <a:r>
              <a:rPr lang="it-IT" dirty="0" smtClean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 and </a:t>
            </a:r>
            <a:r>
              <a:rPr lang="it-IT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the </a:t>
            </a:r>
            <a:r>
              <a:rPr lang="it-IT" dirty="0" err="1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external</a:t>
            </a:r>
            <a:r>
              <a:rPr lang="it-IT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surveyors</a:t>
            </a:r>
            <a:r>
              <a:rPr lang="it-IT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  </a:t>
            </a:r>
            <a:r>
              <a:rPr lang="it-IT" dirty="0" err="1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have</a:t>
            </a:r>
            <a:r>
              <a:rPr lang="it-IT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  <a:cs typeface="Arial" pitchFamily="34" charset="0"/>
              </a:rPr>
              <a:t>taken</a:t>
            </a:r>
            <a:r>
              <a:rPr lang="it-IT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  <a:cs typeface="Arial" pitchFamily="34" charset="0"/>
              </a:rPr>
              <a:t>  a </a:t>
            </a:r>
            <a:r>
              <a:rPr lang="it-IT" dirty="0" err="1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  <a:cs typeface="Arial" pitchFamily="34" charset="0"/>
              </a:rPr>
              <a:t>new</a:t>
            </a:r>
            <a:r>
              <a:rPr lang="it-IT" dirty="0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  <a:cs typeface="Arial" pitchFamily="34" charset="0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  <a:cs typeface="Arial" pitchFamily="34" charset="0"/>
              </a:rPr>
              <a:t>step</a:t>
            </a:r>
            <a:r>
              <a:rPr lang="it-IT" dirty="0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  <a:cs typeface="Arial" pitchFamily="34" charset="0"/>
              </a:rPr>
              <a:t> in </a:t>
            </a:r>
            <a:r>
              <a:rPr lang="it-IT" dirty="0" err="1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  <a:cs typeface="Arial" pitchFamily="34" charset="0"/>
              </a:rPr>
              <a:t>administrative</a:t>
            </a:r>
            <a:r>
              <a:rPr lang="it-IT" dirty="0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  <a:cs typeface="Arial" pitchFamily="34" charset="0"/>
              </a:rPr>
              <a:t> culture</a:t>
            </a:r>
          </a:p>
        </p:txBody>
      </p:sp>
      <p:sp>
        <p:nvSpPr>
          <p:cNvPr id="16389" name="AutoShape 14"/>
          <p:cNvSpPr>
            <a:spLocks noChangeArrowheads="1"/>
          </p:cNvSpPr>
          <p:nvPr/>
        </p:nvSpPr>
        <p:spPr bwMode="auto">
          <a:xfrm>
            <a:off x="198281" y="1452509"/>
            <a:ext cx="8812627" cy="63052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DFCC0"/>
              </a:gs>
              <a:gs pos="100000">
                <a:srgbClr val="D0D09E"/>
              </a:gs>
            </a:gsLst>
            <a:lin ang="5400000" scaled="1"/>
          </a:gradFill>
          <a:ln w="12700" algn="ctr">
            <a:solidFill>
              <a:srgbClr val="C0504D"/>
            </a:solidFill>
            <a:round/>
            <a:headEnd/>
            <a:tailEnd/>
          </a:ln>
          <a:effectLst>
            <a:outerShdw dist="28398" dir="3806097" algn="ctr" rotWithShape="0">
              <a:srgbClr val="622423"/>
            </a:outerShdw>
          </a:effectLst>
        </p:spPr>
        <p:txBody>
          <a:bodyPr lIns="80115" tIns="40058" rIns="80115" bIns="40058"/>
          <a:lstStyle/>
          <a:p>
            <a:pPr>
              <a:lnSpc>
                <a:spcPct val="80000"/>
              </a:lnSpc>
              <a:defRPr/>
            </a:pPr>
            <a:r>
              <a:rPr lang="it-IT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The </a:t>
            </a:r>
            <a:r>
              <a:rPr lang="it-IT" dirty="0" err="1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cadastral</a:t>
            </a:r>
            <a:r>
              <a:rPr lang="it-IT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updating</a:t>
            </a:r>
            <a:r>
              <a:rPr lang="it-IT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 system </a:t>
            </a:r>
            <a:r>
              <a:rPr lang="it-IT" dirty="0" err="1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  <a:cs typeface="Arial" pitchFamily="34" charset="0"/>
              </a:rPr>
              <a:t>involves</a:t>
            </a:r>
            <a:r>
              <a:rPr lang="it-IT" dirty="0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  <a:cs typeface="Arial" pitchFamily="34" charset="0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  <a:cs typeface="Arial" pitchFamily="34" charset="0"/>
              </a:rPr>
              <a:t>external</a:t>
            </a:r>
            <a:r>
              <a:rPr lang="it-IT" dirty="0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  <a:cs typeface="Arial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  <a:cs typeface="Arial" pitchFamily="34" charset="0"/>
              </a:rPr>
              <a:t>surveyors</a:t>
            </a:r>
            <a:r>
              <a:rPr lang="it-IT" dirty="0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  <a:cs typeface="Arial" pitchFamily="34" charset="0"/>
              </a:rPr>
              <a:t> </a:t>
            </a:r>
            <a:r>
              <a:rPr lang="it-IT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in </a:t>
            </a:r>
            <a:r>
              <a:rPr lang="it-IT" dirty="0" err="1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updating</a:t>
            </a:r>
            <a:r>
              <a:rPr lang="it-IT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 the </a:t>
            </a:r>
            <a:r>
              <a:rPr lang="it-IT" dirty="0" err="1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cadastral</a:t>
            </a:r>
            <a:r>
              <a:rPr lang="it-IT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 data base </a:t>
            </a:r>
            <a:r>
              <a:rPr lang="it-IT" dirty="0" err="1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  <a:cs typeface="Arial" pitchFamily="34" charset="0"/>
              </a:rPr>
              <a:t>directly</a:t>
            </a:r>
            <a:r>
              <a:rPr lang="it-IT" dirty="0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</a:rPr>
              <a:t>from</a:t>
            </a:r>
            <a:r>
              <a:rPr lang="it-IT" dirty="0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</a:rPr>
              <a:t>their</a:t>
            </a:r>
            <a:r>
              <a:rPr lang="it-IT" dirty="0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</a:rPr>
              <a:t>own</a:t>
            </a:r>
            <a:r>
              <a:rPr lang="it-IT" dirty="0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Arial Narrow" pitchFamily="34" charset="0"/>
                <a:ea typeface="ＭＳ Ｐゴシック" pitchFamily="1" charset="-128"/>
              </a:rPr>
              <a:t>offices</a:t>
            </a:r>
            <a:endParaRPr lang="it-IT" dirty="0">
              <a:solidFill>
                <a:srgbClr val="C00000"/>
              </a:solidFill>
              <a:latin typeface="Arial Narrow" pitchFamily="34" charset="0"/>
              <a:ea typeface="ＭＳ Ｐゴシック" pitchFamily="1" charset="-128"/>
            </a:endParaRPr>
          </a:p>
        </p:txBody>
      </p:sp>
      <p:sp>
        <p:nvSpPr>
          <p:cNvPr id="16391" name="Rectangle 2"/>
          <p:cNvSpPr>
            <a:spLocks noGrp="1" noChangeArrowheads="1"/>
          </p:cNvSpPr>
          <p:nvPr>
            <p:ph type="ctrTitle"/>
          </p:nvPr>
        </p:nvSpPr>
        <p:spPr bwMode="auto"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 lIns="91372" tIns="45686" rIns="91372" bIns="45686">
            <a:normAutofit/>
          </a:bodyPr>
          <a:lstStyle/>
          <a:p>
            <a:r>
              <a:rPr lang="it-IT" altLang="it-IT" sz="1800" dirty="0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Some </a:t>
            </a:r>
            <a:r>
              <a:rPr lang="it-IT" altLang="it-IT" sz="1800" dirty="0" err="1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considerations</a:t>
            </a:r>
            <a:r>
              <a:rPr lang="it-IT" altLang="it-IT" sz="1800" dirty="0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 </a:t>
            </a:r>
            <a:r>
              <a:rPr lang="it-IT" altLang="it-IT" sz="1800" dirty="0" err="1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about</a:t>
            </a:r>
            <a:r>
              <a:rPr lang="it-IT" altLang="it-IT" sz="1800" dirty="0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 the new </a:t>
            </a:r>
            <a:r>
              <a:rPr lang="it-IT" altLang="it-IT" sz="1800" dirty="0" err="1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updating</a:t>
            </a:r>
            <a:r>
              <a:rPr lang="it-IT" altLang="it-IT" sz="1800" dirty="0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 </a:t>
            </a:r>
            <a:r>
              <a:rPr lang="it-IT" altLang="it-IT" sz="1800" dirty="0" err="1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system</a:t>
            </a:r>
            <a:endParaRPr lang="it-IT" altLang="it-IT" sz="1800" dirty="0">
              <a:solidFill>
                <a:srgbClr val="002060"/>
              </a:solidFill>
              <a:latin typeface="Arial Narrow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25704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nimBg="1"/>
      <p:bldP spid="16387" grpId="0" animBg="1"/>
      <p:bldP spid="16388" grpId="0" animBg="1"/>
      <p:bldP spid="1638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" descr="carto_sistema2"/>
          <p:cNvPicPr>
            <a:picLocks noChangeAspect="1" noChangeArrowheads="1"/>
          </p:cNvPicPr>
          <p:nvPr/>
        </p:nvPicPr>
        <p:blipFill>
          <a:blip r:embed="rId2" cstate="print"/>
          <a:srcRect r="76326" b="75893"/>
          <a:stretch>
            <a:fillRect/>
          </a:stretch>
        </p:blipFill>
        <p:spPr bwMode="auto">
          <a:xfrm>
            <a:off x="0" y="692696"/>
            <a:ext cx="2915816" cy="1811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9"/>
          <p:cNvSpPr>
            <a:spLocks noChangeArrowheads="1"/>
          </p:cNvSpPr>
          <p:nvPr/>
        </p:nvSpPr>
        <p:spPr bwMode="auto">
          <a:xfrm>
            <a:off x="1115616" y="2564904"/>
            <a:ext cx="3024336" cy="73572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lIns="91361" tIns="45680" rIns="91361" bIns="45680"/>
          <a:lstStyle/>
          <a:p>
            <a:pPr algn="ctr" defTabSz="456158">
              <a:defRPr/>
            </a:pPr>
            <a:r>
              <a:rPr lang="it-IT" dirty="0" smtClean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  <a:cs typeface="+mn-cs"/>
              </a:rPr>
              <a:t/>
            </a:r>
            <a:br>
              <a:rPr lang="it-IT" dirty="0" smtClean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  <a:cs typeface="+mn-cs"/>
              </a:rPr>
            </a:br>
            <a:r>
              <a:rPr lang="it-IT" b="1" dirty="0" err="1" smtClean="0">
                <a:solidFill>
                  <a:srgbClr val="002060"/>
                </a:solidFill>
              </a:rPr>
              <a:t>Number</a:t>
            </a:r>
            <a:r>
              <a:rPr lang="it-IT" b="1" dirty="0" smtClean="0">
                <a:solidFill>
                  <a:srgbClr val="002060"/>
                </a:solidFill>
              </a:rPr>
              <a:t> </a:t>
            </a:r>
            <a:r>
              <a:rPr lang="it-IT" b="1" dirty="0" err="1" smtClean="0">
                <a:solidFill>
                  <a:srgbClr val="002060"/>
                </a:solidFill>
              </a:rPr>
              <a:t>of</a:t>
            </a:r>
            <a:r>
              <a:rPr lang="it-IT" b="1" dirty="0" smtClean="0">
                <a:solidFill>
                  <a:srgbClr val="002060"/>
                </a:solidFill>
              </a:rPr>
              <a:t> </a:t>
            </a:r>
            <a:r>
              <a:rPr lang="it-IT" b="1" dirty="0" err="1" smtClean="0">
                <a:solidFill>
                  <a:srgbClr val="002060"/>
                </a:solidFill>
              </a:rPr>
              <a:t>Surveys</a:t>
            </a:r>
            <a:r>
              <a:rPr lang="it-IT" b="1" dirty="0" smtClean="0">
                <a:solidFill>
                  <a:srgbClr val="002060"/>
                </a:solidFill>
              </a:rPr>
              <a:t> </a:t>
            </a:r>
            <a:r>
              <a:rPr lang="it-IT" b="1" dirty="0" err="1" smtClean="0">
                <a:solidFill>
                  <a:srgbClr val="002060"/>
                </a:solidFill>
              </a:rPr>
              <a:t>by</a:t>
            </a:r>
            <a:r>
              <a:rPr lang="it-IT" b="1" dirty="0" smtClean="0">
                <a:solidFill>
                  <a:srgbClr val="002060"/>
                </a:solidFill>
              </a:rPr>
              <a:t> GNSS</a:t>
            </a:r>
          </a:p>
        </p:txBody>
      </p:sp>
      <p:pic>
        <p:nvPicPr>
          <p:cNvPr id="14349" name="Picture 19" descr="E:\dati\GPS2012\stampe_2013\gps_anno_2013_legen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096" y="705102"/>
            <a:ext cx="3836618" cy="574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0" name="Rectangle 20"/>
          <p:cNvSpPr>
            <a:spLocks noChangeArrowheads="1"/>
          </p:cNvSpPr>
          <p:nvPr/>
        </p:nvSpPr>
        <p:spPr bwMode="auto">
          <a:xfrm>
            <a:off x="2" y="-178941"/>
            <a:ext cx="161839" cy="357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80105" tIns="40053" rIns="80105" bIns="40053" anchor="ctr">
            <a:spAutoFit/>
          </a:bodyPr>
          <a:lstStyle/>
          <a:p>
            <a:endParaRPr lang="it-IT"/>
          </a:p>
        </p:txBody>
      </p:sp>
      <p:sp>
        <p:nvSpPr>
          <p:cNvPr id="23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971602" y="116634"/>
            <a:ext cx="7772400" cy="432048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 lIns="91372" tIns="45686" rIns="91372" bIns="45686">
            <a:normAutofit/>
          </a:bodyPr>
          <a:lstStyle/>
          <a:p>
            <a:r>
              <a:rPr lang="it-IT" altLang="it-IT" sz="1800" dirty="0" smtClean="0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The </a:t>
            </a:r>
            <a:r>
              <a:rPr lang="it-IT" altLang="it-IT" sz="1800" dirty="0" err="1" smtClean="0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Cadastre</a:t>
            </a:r>
            <a:r>
              <a:rPr lang="it-IT" altLang="it-IT" sz="1800" dirty="0" smtClean="0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 </a:t>
            </a:r>
            <a:r>
              <a:rPr lang="it-IT" altLang="it-IT" sz="1800" dirty="0" err="1" smtClean="0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updating</a:t>
            </a:r>
            <a:r>
              <a:rPr lang="it-IT" altLang="it-IT" sz="1800" dirty="0" smtClean="0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 by GNSS </a:t>
            </a:r>
            <a:r>
              <a:rPr lang="it-IT" altLang="it-IT" sz="1800" dirty="0" err="1" smtClean="0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technology</a:t>
            </a:r>
            <a:r>
              <a:rPr lang="it-IT" altLang="it-IT" sz="1800" dirty="0" smtClean="0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 (Global </a:t>
            </a:r>
            <a:r>
              <a:rPr lang="it-IT" altLang="it-IT" sz="1800" dirty="0" err="1" smtClean="0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Navigation</a:t>
            </a:r>
            <a:r>
              <a:rPr lang="it-IT" altLang="it-IT" sz="1800" dirty="0" smtClean="0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 Satellite System)</a:t>
            </a:r>
            <a:endParaRPr lang="it-IT" altLang="it-IT" sz="1800" dirty="0">
              <a:solidFill>
                <a:srgbClr val="002060"/>
              </a:solidFill>
              <a:latin typeface="Arial Narrow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899592" y="3356991"/>
            <a:ext cx="1656184" cy="326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7" name="Gruppo 16"/>
          <p:cNvGrpSpPr/>
          <p:nvPr/>
        </p:nvGrpSpPr>
        <p:grpSpPr>
          <a:xfrm>
            <a:off x="55279" y="3286192"/>
            <a:ext cx="5092785" cy="2867025"/>
            <a:chOff x="55279" y="2924944"/>
            <a:chExt cx="5092785" cy="2867025"/>
          </a:xfrm>
        </p:grpSpPr>
        <p:grpSp>
          <p:nvGrpSpPr>
            <p:cNvPr id="15" name="Gruppo 14"/>
            <p:cNvGrpSpPr/>
            <p:nvPr/>
          </p:nvGrpSpPr>
          <p:grpSpPr>
            <a:xfrm>
              <a:off x="55279" y="2924944"/>
              <a:ext cx="5092785" cy="2867025"/>
              <a:chOff x="55279" y="2924944"/>
              <a:chExt cx="5092785" cy="2867025"/>
            </a:xfrm>
          </p:grpSpPr>
          <p:pic>
            <p:nvPicPr>
              <p:cNvPr id="5124" name="Picture 4" descr="E:\monit_GNSS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279" y="2924944"/>
                <a:ext cx="5092785" cy="28670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ttangolo 10"/>
              <p:cNvSpPr/>
              <p:nvPr/>
            </p:nvSpPr>
            <p:spPr>
              <a:xfrm>
                <a:off x="899592" y="3035093"/>
                <a:ext cx="1656184" cy="6480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" name="Rettangolo 12"/>
              <p:cNvSpPr/>
              <p:nvPr/>
            </p:nvSpPr>
            <p:spPr>
              <a:xfrm>
                <a:off x="2790104" y="3042108"/>
                <a:ext cx="1656184" cy="6480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8" name="CasellaDiTesto 7"/>
            <p:cNvSpPr txBox="1"/>
            <p:nvPr/>
          </p:nvSpPr>
          <p:spPr>
            <a:xfrm>
              <a:off x="899592" y="2996952"/>
              <a:ext cx="1584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err="1" smtClean="0">
                  <a:solidFill>
                    <a:srgbClr val="002060"/>
                  </a:solidFill>
                </a:rPr>
                <a:t>Number</a:t>
              </a:r>
              <a:r>
                <a:rPr lang="it-IT" b="1" dirty="0" smtClean="0">
                  <a:solidFill>
                    <a:srgbClr val="002060"/>
                  </a:solidFill>
                </a:rPr>
                <a:t> </a:t>
              </a:r>
            </a:p>
            <a:p>
              <a:pPr algn="ctr"/>
              <a:r>
                <a:rPr lang="it-IT" b="1" dirty="0" err="1" smtClean="0">
                  <a:solidFill>
                    <a:srgbClr val="002060"/>
                  </a:solidFill>
                </a:rPr>
                <a:t>Of</a:t>
              </a:r>
              <a:r>
                <a:rPr lang="it-IT" b="1" dirty="0" smtClean="0">
                  <a:solidFill>
                    <a:srgbClr val="002060"/>
                  </a:solidFill>
                </a:rPr>
                <a:t> </a:t>
              </a:r>
              <a:r>
                <a:rPr lang="it-IT" b="1" dirty="0" err="1" smtClean="0">
                  <a:solidFill>
                    <a:srgbClr val="002060"/>
                  </a:solidFill>
                </a:rPr>
                <a:t>Surveys</a:t>
              </a:r>
              <a:endParaRPr lang="it-IT" b="1" dirty="0">
                <a:solidFill>
                  <a:srgbClr val="002060"/>
                </a:solidFill>
              </a:endParaRP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2778815" y="3001226"/>
              <a:ext cx="180019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err="1" smtClean="0">
                  <a:solidFill>
                    <a:srgbClr val="002060"/>
                  </a:solidFill>
                </a:rPr>
                <a:t>Number</a:t>
              </a:r>
              <a:r>
                <a:rPr lang="it-IT" b="1" dirty="0" smtClean="0">
                  <a:solidFill>
                    <a:srgbClr val="002060"/>
                  </a:solidFill>
                </a:rPr>
                <a:t> </a:t>
              </a:r>
              <a:r>
                <a:rPr lang="it-IT" b="1" dirty="0" err="1" smtClean="0">
                  <a:solidFill>
                    <a:srgbClr val="002060"/>
                  </a:solidFill>
                </a:rPr>
                <a:t>of</a:t>
              </a:r>
              <a:r>
                <a:rPr lang="it-IT" b="1" dirty="0" smtClean="0">
                  <a:solidFill>
                    <a:srgbClr val="002060"/>
                  </a:solidFill>
                </a:rPr>
                <a:t> </a:t>
              </a:r>
              <a:r>
                <a:rPr lang="it-IT" b="1" dirty="0" err="1" smtClean="0">
                  <a:solidFill>
                    <a:srgbClr val="002060"/>
                  </a:solidFill>
                </a:rPr>
                <a:t>Surveys</a:t>
              </a:r>
              <a:r>
                <a:rPr lang="it-IT" b="1" dirty="0" smtClean="0">
                  <a:solidFill>
                    <a:srgbClr val="002060"/>
                  </a:solidFill>
                </a:rPr>
                <a:t> </a:t>
              </a:r>
              <a:r>
                <a:rPr lang="it-IT" b="1" dirty="0" err="1" smtClean="0">
                  <a:solidFill>
                    <a:srgbClr val="002060"/>
                  </a:solidFill>
                </a:rPr>
                <a:t>by</a:t>
              </a:r>
              <a:r>
                <a:rPr lang="it-IT" b="1" dirty="0" smtClean="0">
                  <a:solidFill>
                    <a:srgbClr val="002060"/>
                  </a:solidFill>
                </a:rPr>
                <a:t> GNSS</a:t>
              </a:r>
            </a:p>
          </p:txBody>
        </p:sp>
      </p:grpSp>
      <p:sp>
        <p:nvSpPr>
          <p:cNvPr id="19" name="Text Box 37"/>
          <p:cNvSpPr txBox="1">
            <a:spLocks noChangeArrowheads="1"/>
          </p:cNvSpPr>
          <p:nvPr/>
        </p:nvSpPr>
        <p:spPr bwMode="auto">
          <a:xfrm>
            <a:off x="2915816" y="836712"/>
            <a:ext cx="2160240" cy="911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15" tIns="40058" rIns="80115" bIns="40058">
            <a:spAutoFit/>
          </a:bodyPr>
          <a:lstStyle/>
          <a:p>
            <a:pPr indent="-342158" algn="ctr" defTabSz="456158">
              <a:defRPr/>
            </a:pPr>
            <a:r>
              <a:rPr lang="it-IT" altLang="it-IT" b="1" dirty="0" err="1" smtClean="0">
                <a:solidFill>
                  <a:srgbClr val="002060"/>
                </a:solidFill>
              </a:rPr>
              <a:t>Updating</a:t>
            </a:r>
            <a:r>
              <a:rPr lang="it-IT" altLang="it-IT" b="1" dirty="0" smtClean="0">
                <a:solidFill>
                  <a:srgbClr val="002060"/>
                </a:solidFill>
              </a:rPr>
              <a:t>  </a:t>
            </a:r>
          </a:p>
          <a:p>
            <a:pPr indent="-342158" algn="ctr" defTabSz="456158">
              <a:defRPr/>
            </a:pPr>
            <a:r>
              <a:rPr lang="it-IT" altLang="it-IT" b="1" dirty="0" smtClean="0">
                <a:solidFill>
                  <a:srgbClr val="002060"/>
                </a:solidFill>
              </a:rPr>
              <a:t>System</a:t>
            </a:r>
          </a:p>
          <a:p>
            <a:pPr indent="-342158" algn="ctr" defTabSz="456158">
              <a:defRPr/>
            </a:pPr>
            <a:r>
              <a:rPr lang="it-IT" altLang="it-IT" b="1" dirty="0" smtClean="0">
                <a:solidFill>
                  <a:srgbClr val="002060"/>
                </a:solidFill>
              </a:rPr>
              <a:t> </a:t>
            </a:r>
            <a:r>
              <a:rPr lang="it-IT" altLang="it-IT" b="1" dirty="0" err="1" smtClean="0">
                <a:solidFill>
                  <a:srgbClr val="002060"/>
                </a:solidFill>
              </a:rPr>
              <a:t>Monitoring</a:t>
            </a:r>
            <a:endParaRPr lang="it-IT" altLang="it-IT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35067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179512" y="2852936"/>
            <a:ext cx="8640960" cy="7920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DFCC0"/>
              </a:gs>
              <a:gs pos="100000">
                <a:srgbClr val="D0D09E"/>
              </a:gs>
            </a:gsLst>
            <a:lin ang="5400000" scaled="1"/>
          </a:gradFill>
          <a:ln w="12700" algn="ctr">
            <a:solidFill>
              <a:srgbClr val="C0504D"/>
            </a:solidFill>
            <a:round/>
            <a:headEnd/>
            <a:tailEnd/>
          </a:ln>
          <a:effectLst>
            <a:outerShdw dist="28398" dir="3806097" algn="ctr" rotWithShape="0">
              <a:srgbClr val="622423"/>
            </a:outerShdw>
          </a:effectLst>
        </p:spPr>
        <p:txBody>
          <a:bodyPr lIns="80115" tIns="40058" rIns="80115" bIns="40058"/>
          <a:lstStyle/>
          <a:p>
            <a:pPr>
              <a:lnSpc>
                <a:spcPct val="80000"/>
              </a:lnSpc>
            </a:pPr>
            <a:endParaRPr lang="it-IT" altLang="it-IT" i="0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1800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Table</a:t>
            </a:r>
            <a:r>
              <a:rPr lang="it-IT" sz="1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of </a:t>
            </a:r>
            <a:r>
              <a:rPr lang="it-IT" sz="1800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contents</a:t>
            </a:r>
            <a:endParaRPr lang="it-IT" sz="18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79512" y="1196752"/>
            <a:ext cx="8964488" cy="455211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325" tIns="45662" rIns="91325" bIns="45662" anchor="ctr"/>
          <a:lstStyle/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b="1" i="1" dirty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Overview </a:t>
            </a:r>
            <a:r>
              <a:rPr lang="en-GB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on the cadastral cartography historic evolution</a:t>
            </a:r>
            <a:endParaRPr lang="en-GB" b="1" i="1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GB" b="1" i="1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The current cadastre cartographic </a:t>
            </a:r>
            <a:r>
              <a:rPr lang="en-GB" b="1" i="1" dirty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system with a</a:t>
            </a:r>
            <a:r>
              <a:rPr lang="it-IT" b="1" i="1" dirty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focus on the </a:t>
            </a:r>
            <a:r>
              <a:rPr lang="it-IT" b="1" i="1" dirty="0" err="1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automatic</a:t>
            </a:r>
            <a:r>
              <a:rPr lang="it-IT" b="1" i="1" dirty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system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it-IT" b="1" i="1" dirty="0" err="1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updating</a:t>
            </a:r>
            <a:endParaRPr lang="en-GB" b="1" i="1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GB" b="1" i="1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The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Interoperability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of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the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cadastral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cartography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: The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trasformation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of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cadastral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cartography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in the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national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and global coordinate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systems</a:t>
            </a:r>
            <a:endParaRPr lang="it-IT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it-IT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b="1" i="1" dirty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The INSPIRE Directive implementation</a:t>
            </a: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GB" b="1" i="1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b="1" i="1" dirty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The cadastre cartographic system for land management</a:t>
            </a: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GB" b="1" i="1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78466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ChangeArrowheads="1"/>
          </p:cNvSpPr>
          <p:nvPr/>
        </p:nvSpPr>
        <p:spPr bwMode="auto">
          <a:xfrm>
            <a:off x="971600" y="138054"/>
            <a:ext cx="756084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0" tIns="45674" rIns="91350" bIns="45674"/>
          <a:lstStyle/>
          <a:p>
            <a:pPr algn="ctr">
              <a:spcBef>
                <a:spcPct val="0"/>
              </a:spcBef>
            </a:pPr>
            <a:r>
              <a:rPr lang="it-IT" altLang="it-IT" dirty="0" err="1" smtClean="0">
                <a:solidFill>
                  <a:srgbClr val="002060"/>
                </a:solidFill>
                <a:latin typeface="Arial Narrow" pitchFamily="34" charset="0"/>
              </a:rPr>
              <a:t>Unification</a:t>
            </a:r>
            <a:r>
              <a:rPr lang="it-IT" altLang="it-IT" dirty="0" smtClean="0">
                <a:solidFill>
                  <a:srgbClr val="002060"/>
                </a:solidFill>
                <a:latin typeface="Arial Narrow" pitchFamily="34" charset="0"/>
              </a:rPr>
              <a:t> of the  </a:t>
            </a:r>
            <a:r>
              <a:rPr lang="it-IT" altLang="it-IT" dirty="0">
                <a:solidFill>
                  <a:srgbClr val="002060"/>
                </a:solidFill>
                <a:latin typeface="Arial Narrow" pitchFamily="34" charset="0"/>
              </a:rPr>
              <a:t>National Coordinate </a:t>
            </a:r>
            <a:r>
              <a:rPr lang="it-IT" altLang="it-IT" dirty="0" smtClean="0">
                <a:solidFill>
                  <a:srgbClr val="002060"/>
                </a:solidFill>
                <a:latin typeface="Arial Narrow" pitchFamily="34" charset="0"/>
              </a:rPr>
              <a:t>Systems  (</a:t>
            </a:r>
            <a:r>
              <a:rPr lang="it-IT" altLang="it-IT" dirty="0" smtClean="0">
                <a:solidFill>
                  <a:srgbClr val="002060"/>
                </a:solidFill>
              </a:rPr>
              <a:t>Roma1940 Gauss-</a:t>
            </a:r>
            <a:r>
              <a:rPr lang="it-IT" altLang="it-IT" dirty="0" err="1" smtClean="0">
                <a:solidFill>
                  <a:srgbClr val="002060"/>
                </a:solidFill>
              </a:rPr>
              <a:t>Boaga</a:t>
            </a:r>
            <a:r>
              <a:rPr lang="it-IT" altLang="it-IT" sz="2000" dirty="0" smtClean="0">
                <a:solidFill>
                  <a:srgbClr val="002060"/>
                </a:solidFill>
              </a:rPr>
              <a:t>)</a:t>
            </a:r>
            <a:r>
              <a:rPr lang="it-IT" altLang="it-IT" sz="2000" dirty="0" smtClean="0">
                <a:solidFill>
                  <a:srgbClr val="002060"/>
                </a:solidFill>
                <a:latin typeface="Arial Narrow" pitchFamily="34" charset="0"/>
              </a:rPr>
              <a:t> </a:t>
            </a:r>
            <a:endParaRPr lang="it-IT" altLang="it-IT" sz="20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539552" y="690570"/>
            <a:ext cx="3961011" cy="5596638"/>
            <a:chOff x="539552" y="690570"/>
            <a:chExt cx="3961011" cy="5596638"/>
          </a:xfrm>
        </p:grpSpPr>
        <p:pic>
          <p:nvPicPr>
            <p:cNvPr id="37" name="Picture 2" descr="C:\Documents and Settings\frrfvc54s03i171c\Desktop\Articolo_con_Garnero\immagini\monit_trasf_mappe sist_coord_wgs84_f3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9552" y="690570"/>
              <a:ext cx="3961011" cy="5596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1468641" y="769593"/>
              <a:ext cx="2952899" cy="5847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i="0" dirty="0">
                  <a:solidFill>
                    <a:srgbClr val="002060"/>
                  </a:solidFill>
                  <a:latin typeface="Arial Narrow" pitchFamily="34" charset="0"/>
                </a:rPr>
                <a:t>More </a:t>
              </a:r>
              <a:r>
                <a:rPr lang="it-IT" altLang="it-IT" sz="1600" i="0" dirty="0" err="1">
                  <a:solidFill>
                    <a:srgbClr val="002060"/>
                  </a:solidFill>
                  <a:latin typeface="Arial Narrow" pitchFamily="34" charset="0"/>
                </a:rPr>
                <a:t>than</a:t>
              </a:r>
              <a:r>
                <a:rPr lang="it-IT" altLang="it-IT" sz="1600" i="0" dirty="0">
                  <a:solidFill>
                    <a:srgbClr val="002060"/>
                  </a:solidFill>
                  <a:latin typeface="Arial Narrow" pitchFamily="34" charset="0"/>
                </a:rPr>
                <a:t> 800 </a:t>
              </a:r>
              <a:r>
                <a:rPr lang="it-IT" altLang="it-IT" sz="1600" i="0" dirty="0" err="1">
                  <a:solidFill>
                    <a:srgbClr val="002060"/>
                  </a:solidFill>
                  <a:latin typeface="Arial Narrow" pitchFamily="34" charset="0"/>
                </a:rPr>
                <a:t>different</a:t>
              </a:r>
              <a:endParaRPr lang="it-IT" altLang="it-IT" sz="1600" i="0" dirty="0">
                <a:solidFill>
                  <a:srgbClr val="002060"/>
                </a:solidFill>
                <a:latin typeface="Arial Narrow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i="0" dirty="0">
                  <a:solidFill>
                    <a:srgbClr val="002060"/>
                  </a:solidFill>
                  <a:latin typeface="Arial Narrow" pitchFamily="34" charset="0"/>
                </a:rPr>
                <a:t>Coordinate Systems</a:t>
              </a:r>
              <a:r>
                <a:rPr lang="it-IT" altLang="it-IT" sz="1600" b="0" i="0" dirty="0">
                  <a:solidFill>
                    <a:srgbClr val="002060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2699792" y="2209219"/>
              <a:ext cx="1604725" cy="5847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456215">
                <a:spcBef>
                  <a:spcPct val="0"/>
                </a:spcBef>
              </a:pPr>
              <a:r>
                <a:rPr lang="it-IT" altLang="it-IT" sz="1600" i="0" dirty="0">
                  <a:solidFill>
                    <a:srgbClr val="002060"/>
                  </a:solidFill>
                  <a:latin typeface="Arial Narrow" pitchFamily="34" charset="0"/>
                </a:rPr>
                <a:t>Cassini-</a:t>
              </a:r>
              <a:r>
                <a:rPr lang="it-IT" altLang="it-IT" sz="1600" i="0" dirty="0" err="1">
                  <a:solidFill>
                    <a:srgbClr val="002060"/>
                  </a:solidFill>
                  <a:latin typeface="Arial Narrow" pitchFamily="34" charset="0"/>
                </a:rPr>
                <a:t>Soldner</a:t>
              </a:r>
              <a:endParaRPr lang="it-IT" altLang="it-IT" sz="1600" i="0" dirty="0">
                <a:solidFill>
                  <a:srgbClr val="002060"/>
                </a:solidFill>
                <a:latin typeface="Arial Narrow" pitchFamily="34" charset="0"/>
              </a:endParaRPr>
            </a:p>
            <a:p>
              <a:pPr algn="ctr" defTabSz="456215">
                <a:spcBef>
                  <a:spcPct val="0"/>
                </a:spcBef>
              </a:pPr>
              <a:r>
                <a:rPr lang="it-IT" altLang="it-IT" sz="1600" i="0" dirty="0" err="1">
                  <a:solidFill>
                    <a:srgbClr val="002060"/>
                  </a:solidFill>
                  <a:latin typeface="Arial Narrow" pitchFamily="34" charset="0"/>
                </a:rPr>
                <a:t>Projection</a:t>
              </a:r>
              <a:r>
                <a:rPr lang="it-IT" altLang="it-IT" sz="1600" i="0" dirty="0">
                  <a:solidFill>
                    <a:srgbClr val="002060"/>
                  </a:solidFill>
                  <a:latin typeface="Arial Narrow" pitchFamily="34" charset="0"/>
                </a:rPr>
                <a:t> </a:t>
              </a:r>
              <a:r>
                <a:rPr lang="it-IT" altLang="it-IT" sz="1600" i="0" dirty="0" smtClean="0">
                  <a:solidFill>
                    <a:srgbClr val="002060"/>
                  </a:solidFill>
                  <a:latin typeface="Arial Narrow" pitchFamily="34" charset="0"/>
                </a:rPr>
                <a:t>System</a:t>
              </a:r>
              <a:endParaRPr lang="it-IT" altLang="it-IT" sz="1600" i="0" dirty="0">
                <a:solidFill>
                  <a:srgbClr val="002060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5090624" y="669935"/>
            <a:ext cx="3966017" cy="5617273"/>
            <a:chOff x="5090624" y="669935"/>
            <a:chExt cx="3966017" cy="5617273"/>
          </a:xfrm>
        </p:grpSpPr>
        <p:grpSp>
          <p:nvGrpSpPr>
            <p:cNvPr id="10" name="Gruppo 9"/>
            <p:cNvGrpSpPr/>
            <p:nvPr/>
          </p:nvGrpSpPr>
          <p:grpSpPr>
            <a:xfrm>
              <a:off x="5090624" y="669935"/>
              <a:ext cx="3966017" cy="5617273"/>
              <a:chOff x="5090624" y="669935"/>
              <a:chExt cx="3966017" cy="5617273"/>
            </a:xfrm>
          </p:grpSpPr>
          <p:pic>
            <p:nvPicPr>
              <p:cNvPr id="12" name="Picture 3" descr="E:\trasf_cart_cat\stampe\trasf_cart_nov_2011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90624" y="669935"/>
                <a:ext cx="3966017" cy="56172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Rettangolo 12"/>
              <p:cNvSpPr/>
              <p:nvPr/>
            </p:nvSpPr>
            <p:spPr>
              <a:xfrm>
                <a:off x="6372200" y="769593"/>
                <a:ext cx="2448272" cy="4276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1" name="CasellaDiTesto 10"/>
            <p:cNvSpPr txBox="1"/>
            <p:nvPr/>
          </p:nvSpPr>
          <p:spPr>
            <a:xfrm>
              <a:off x="6264188" y="786359"/>
              <a:ext cx="2664296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it-IT" altLang="it-IT" sz="1600" dirty="0" err="1">
                  <a:solidFill>
                    <a:srgbClr val="002060"/>
                  </a:solidFill>
                  <a:latin typeface="Arial Narrow" pitchFamily="34" charset="0"/>
                </a:rPr>
                <a:t>Unification</a:t>
              </a:r>
              <a:r>
                <a:rPr lang="it-IT" altLang="it-IT" sz="1600" dirty="0">
                  <a:solidFill>
                    <a:srgbClr val="002060"/>
                  </a:solidFill>
                  <a:latin typeface="Arial Narrow" pitchFamily="34" charset="0"/>
                </a:rPr>
                <a:t> of the  National  </a:t>
              </a:r>
              <a:endParaRPr lang="it-IT" altLang="it-IT" sz="1600" dirty="0" smtClean="0">
                <a:solidFill>
                  <a:srgbClr val="002060"/>
                </a:solidFill>
                <a:latin typeface="Arial Narrow" pitchFamily="34" charset="0"/>
              </a:endParaRPr>
            </a:p>
            <a:p>
              <a:pPr algn="r"/>
              <a:r>
                <a:rPr lang="it-IT" altLang="it-IT" sz="1600" dirty="0" smtClean="0">
                  <a:solidFill>
                    <a:srgbClr val="002060"/>
                  </a:solidFill>
                  <a:latin typeface="Arial Narrow" pitchFamily="34" charset="0"/>
                </a:rPr>
                <a:t>Coordinate Systems</a:t>
              </a:r>
            </a:p>
            <a:p>
              <a:pPr algn="r"/>
              <a:r>
                <a:rPr lang="it-IT" sz="1600" dirty="0" smtClean="0">
                  <a:solidFill>
                    <a:srgbClr val="002060"/>
                  </a:solidFill>
                  <a:latin typeface="Arial Narrow" pitchFamily="34" charset="0"/>
                  <a:cs typeface="Arial" panose="020B0604020202020204" pitchFamily="34" charset="0"/>
                </a:rPr>
                <a:t>Roma1940</a:t>
              </a:r>
              <a:endParaRPr lang="it-IT" sz="1600" dirty="0" smtClean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4332833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tangolo 40"/>
          <p:cNvSpPr/>
          <p:nvPr/>
        </p:nvSpPr>
        <p:spPr>
          <a:xfrm>
            <a:off x="0" y="76434"/>
            <a:ext cx="9036496" cy="6696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7" tIns="45674" rIns="91347" bIns="45674" rtlCol="0" anchor="ctr"/>
          <a:lstStyle/>
          <a:p>
            <a:pPr algn="ctr"/>
            <a:endParaRPr lang="it-IT"/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-180528" y="1004"/>
            <a:ext cx="3024188" cy="1200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1" tIns="45680" rIns="91361" bIns="45680">
            <a:spAutoFit/>
          </a:bodyPr>
          <a:lstStyle/>
          <a:p>
            <a:pPr algn="ctr" defTabSz="520314"/>
            <a:endParaRPr lang="it-IT" altLang="it-IT" b="1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 algn="ctr" defTabSz="520314"/>
            <a:r>
              <a:rPr lang="it-IT" altLang="it-IT" b="1" dirty="0" smtClean="0">
                <a:solidFill>
                  <a:srgbClr val="002060"/>
                </a:solidFill>
                <a:latin typeface="Arial Narrow" pitchFamily="34" charset="0"/>
              </a:rPr>
              <a:t>INSPIRE </a:t>
            </a:r>
            <a:r>
              <a:rPr lang="it-IT" altLang="it-IT" b="1" dirty="0" err="1" smtClean="0">
                <a:solidFill>
                  <a:srgbClr val="002060"/>
                </a:solidFill>
                <a:latin typeface="Arial Narrow" pitchFamily="34" charset="0"/>
              </a:rPr>
              <a:t>directive</a:t>
            </a:r>
            <a:endParaRPr lang="it-IT" altLang="it-IT" b="1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 algn="ctr" defTabSz="520314"/>
            <a:endParaRPr lang="it-IT" altLang="it-IT" b="1" dirty="0">
              <a:solidFill>
                <a:srgbClr val="002060"/>
              </a:solidFill>
              <a:latin typeface="Arial Narrow" pitchFamily="34" charset="0"/>
            </a:endParaRPr>
          </a:p>
          <a:p>
            <a:pPr algn="ctr" defTabSz="520314"/>
            <a:r>
              <a:rPr lang="it-IT" altLang="it-IT" b="1" dirty="0">
                <a:solidFill>
                  <a:srgbClr val="002060"/>
                </a:solidFill>
                <a:latin typeface="Arial Narrow" pitchFamily="34" charset="0"/>
              </a:rPr>
              <a:t>  </a:t>
            </a:r>
            <a:r>
              <a:rPr lang="it-IT" altLang="it-IT" b="1" dirty="0" err="1">
                <a:solidFill>
                  <a:srgbClr val="002060"/>
                </a:solidFill>
                <a:latin typeface="Arial Narrow" pitchFamily="34" charset="0"/>
              </a:rPr>
              <a:t>D.P.C.M.</a:t>
            </a:r>
            <a:r>
              <a:rPr lang="it-IT" altLang="it-IT" b="1" dirty="0">
                <a:solidFill>
                  <a:srgbClr val="002060"/>
                </a:solidFill>
                <a:latin typeface="Arial Narrow" pitchFamily="34" charset="0"/>
              </a:rPr>
              <a:t> 10 </a:t>
            </a:r>
            <a:r>
              <a:rPr lang="it-IT" altLang="it-IT" b="1" dirty="0" err="1" smtClean="0">
                <a:solidFill>
                  <a:srgbClr val="002060"/>
                </a:solidFill>
                <a:latin typeface="Arial Narrow" pitchFamily="34" charset="0"/>
              </a:rPr>
              <a:t>november</a:t>
            </a:r>
            <a:r>
              <a:rPr lang="it-IT" altLang="it-IT" b="1" dirty="0" smtClean="0">
                <a:solidFill>
                  <a:srgbClr val="002060"/>
                </a:solidFill>
                <a:latin typeface="Arial Narrow" pitchFamily="34" charset="0"/>
              </a:rPr>
              <a:t> 2011</a:t>
            </a:r>
            <a:endParaRPr lang="it-IT" altLang="it-IT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178427" y="82116"/>
            <a:ext cx="1633524" cy="6721915"/>
            <a:chOff x="3813" y="49"/>
            <a:chExt cx="1203" cy="4670"/>
          </a:xfrm>
        </p:grpSpPr>
        <p:sp>
          <p:nvSpPr>
            <p:cNvPr id="16416" name="Line 5"/>
            <p:cNvSpPr>
              <a:spLocks noChangeShapeType="1"/>
            </p:cNvSpPr>
            <p:nvPr/>
          </p:nvSpPr>
          <p:spPr bwMode="auto">
            <a:xfrm flipV="1">
              <a:off x="3813" y="2174"/>
              <a:ext cx="257" cy="0"/>
            </a:xfrm>
            <a:prstGeom prst="line">
              <a:avLst/>
            </a:prstGeom>
            <a:noFill/>
            <a:ln w="76200">
              <a:solidFill>
                <a:srgbClr val="CC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417" name="Line 6"/>
            <p:cNvSpPr>
              <a:spLocks noChangeShapeType="1"/>
            </p:cNvSpPr>
            <p:nvPr/>
          </p:nvSpPr>
          <p:spPr bwMode="auto">
            <a:xfrm flipV="1">
              <a:off x="4759" y="2174"/>
              <a:ext cx="257" cy="0"/>
            </a:xfrm>
            <a:prstGeom prst="line">
              <a:avLst/>
            </a:prstGeom>
            <a:noFill/>
            <a:ln w="76200">
              <a:solidFill>
                <a:srgbClr val="CC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4370" name="AutoShape 7"/>
            <p:cNvSpPr>
              <a:spLocks noChangeArrowheads="1"/>
            </p:cNvSpPr>
            <p:nvPr/>
          </p:nvSpPr>
          <p:spPr bwMode="auto">
            <a:xfrm>
              <a:off x="4117" y="49"/>
              <a:ext cx="233" cy="467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DFCC0"/>
                </a:gs>
                <a:gs pos="100000">
                  <a:srgbClr val="D0D09E"/>
                </a:gs>
              </a:gsLst>
              <a:lin ang="5400000" scaled="1"/>
            </a:gradFill>
            <a:ln w="12700" algn="ctr">
              <a:solidFill>
                <a:srgbClr val="C0504D"/>
              </a:solidFill>
              <a:round/>
              <a:headEnd/>
              <a:tailEnd/>
            </a:ln>
            <a:effectLst>
              <a:outerShdw dist="28398" dir="3806097" algn="ctr" rotWithShape="0">
                <a:srgbClr val="622423"/>
              </a:outerShdw>
            </a:effectLst>
          </p:spPr>
          <p:txBody>
            <a:bodyPr/>
            <a:lstStyle/>
            <a:p>
              <a:pPr algn="ctr">
                <a:defRPr/>
              </a:pPr>
              <a:endParaRPr lang="it-IT" altLang="it-IT" sz="1200" dirty="0">
                <a:solidFill>
                  <a:srgbClr val="002060"/>
                </a:solidFill>
              </a:endParaRPr>
            </a:p>
            <a:p>
              <a:pPr algn="ctr"/>
              <a:r>
                <a:rPr lang="it-IT" altLang="it-IT" sz="1400" b="1" dirty="0" smtClean="0">
                  <a:solidFill>
                    <a:srgbClr val="002060"/>
                  </a:solidFill>
                </a:rPr>
                <a:t>M</a:t>
              </a:r>
            </a:p>
            <a:p>
              <a:pPr algn="ctr"/>
              <a:r>
                <a:rPr lang="it-IT" altLang="it-IT" sz="1400" b="1" dirty="0" smtClean="0">
                  <a:solidFill>
                    <a:srgbClr val="002060"/>
                  </a:solidFill>
                </a:rPr>
                <a:t>I</a:t>
              </a:r>
            </a:p>
            <a:p>
              <a:pPr algn="ctr"/>
              <a:r>
                <a:rPr lang="it-IT" altLang="it-IT" sz="1400" b="1" dirty="0" smtClean="0">
                  <a:solidFill>
                    <a:srgbClr val="002060"/>
                  </a:solidFill>
                </a:rPr>
                <a:t>L</a:t>
              </a:r>
            </a:p>
            <a:p>
              <a:pPr algn="ctr"/>
              <a:r>
                <a:rPr lang="it-IT" altLang="it-IT" sz="1400" b="1" dirty="0" smtClean="0">
                  <a:solidFill>
                    <a:srgbClr val="002060"/>
                  </a:solidFill>
                </a:rPr>
                <a:t>I</a:t>
              </a:r>
            </a:p>
            <a:p>
              <a:pPr algn="ctr"/>
              <a:r>
                <a:rPr lang="it-IT" altLang="it-IT" sz="1400" b="1" dirty="0" smtClean="0">
                  <a:solidFill>
                    <a:srgbClr val="002060"/>
                  </a:solidFill>
                </a:rPr>
                <a:t>T</a:t>
              </a:r>
            </a:p>
            <a:p>
              <a:pPr algn="ctr"/>
              <a:r>
                <a:rPr lang="it-IT" altLang="it-IT" sz="1400" b="1" dirty="0" smtClean="0">
                  <a:solidFill>
                    <a:srgbClr val="002060"/>
                  </a:solidFill>
                </a:rPr>
                <a:t>A</a:t>
              </a:r>
            </a:p>
            <a:p>
              <a:pPr algn="ctr"/>
              <a:r>
                <a:rPr lang="it-IT" altLang="it-IT" sz="1400" b="1" dirty="0" smtClean="0">
                  <a:solidFill>
                    <a:srgbClr val="002060"/>
                  </a:solidFill>
                </a:rPr>
                <a:t>R</a:t>
              </a:r>
            </a:p>
            <a:p>
              <a:pPr algn="ctr"/>
              <a:r>
                <a:rPr lang="it-IT" altLang="it-IT" sz="1400" b="1" dirty="0" smtClean="0">
                  <a:solidFill>
                    <a:srgbClr val="002060"/>
                  </a:solidFill>
                </a:rPr>
                <a:t>Y</a:t>
              </a:r>
            </a:p>
            <a:p>
              <a:pPr algn="ctr"/>
              <a:endParaRPr lang="it-IT" altLang="it-IT" sz="1400" b="1" dirty="0" smtClean="0">
                <a:solidFill>
                  <a:srgbClr val="002060"/>
                </a:solidFill>
              </a:endParaRPr>
            </a:p>
            <a:p>
              <a:pPr algn="ctr"/>
              <a:r>
                <a:rPr lang="it-IT" altLang="it-IT" sz="1400" b="1" dirty="0" smtClean="0">
                  <a:solidFill>
                    <a:srgbClr val="002060"/>
                  </a:solidFill>
                </a:rPr>
                <a:t>G</a:t>
              </a:r>
            </a:p>
            <a:p>
              <a:pPr algn="ctr"/>
              <a:r>
                <a:rPr lang="it-IT" altLang="it-IT" sz="1400" b="1" dirty="0" smtClean="0">
                  <a:solidFill>
                    <a:srgbClr val="002060"/>
                  </a:solidFill>
                </a:rPr>
                <a:t>E</a:t>
              </a:r>
            </a:p>
            <a:p>
              <a:pPr algn="ctr"/>
              <a:r>
                <a:rPr lang="it-IT" altLang="it-IT" sz="1400" b="1" dirty="0" smtClean="0">
                  <a:solidFill>
                    <a:srgbClr val="002060"/>
                  </a:solidFill>
                </a:rPr>
                <a:t>O</a:t>
              </a:r>
            </a:p>
            <a:p>
              <a:pPr algn="ctr"/>
              <a:r>
                <a:rPr lang="it-IT" altLang="it-IT" sz="1400" b="1" dirty="0" smtClean="0">
                  <a:solidFill>
                    <a:srgbClr val="002060"/>
                  </a:solidFill>
                </a:rPr>
                <a:t>G</a:t>
              </a:r>
            </a:p>
            <a:p>
              <a:pPr algn="ctr"/>
              <a:r>
                <a:rPr lang="it-IT" altLang="it-IT" sz="1400" b="1" dirty="0" smtClean="0">
                  <a:solidFill>
                    <a:srgbClr val="002060"/>
                  </a:solidFill>
                </a:rPr>
                <a:t>R</a:t>
              </a:r>
            </a:p>
            <a:p>
              <a:pPr algn="ctr"/>
              <a:r>
                <a:rPr lang="it-IT" altLang="it-IT" sz="1400" b="1" dirty="0" smtClean="0">
                  <a:solidFill>
                    <a:srgbClr val="002060"/>
                  </a:solidFill>
                </a:rPr>
                <a:t>A</a:t>
              </a:r>
            </a:p>
            <a:p>
              <a:pPr algn="ctr"/>
              <a:r>
                <a:rPr lang="it-IT" altLang="it-IT" sz="1400" b="1" dirty="0" smtClean="0">
                  <a:solidFill>
                    <a:srgbClr val="002060"/>
                  </a:solidFill>
                </a:rPr>
                <a:t>P</a:t>
              </a:r>
            </a:p>
            <a:p>
              <a:pPr algn="ctr"/>
              <a:r>
                <a:rPr lang="it-IT" altLang="it-IT" sz="1400" b="1" dirty="0" smtClean="0">
                  <a:solidFill>
                    <a:srgbClr val="002060"/>
                  </a:solidFill>
                </a:rPr>
                <a:t>H</a:t>
              </a:r>
            </a:p>
            <a:p>
              <a:pPr algn="ctr"/>
              <a:r>
                <a:rPr lang="it-IT" altLang="it-IT" sz="1400" b="1" dirty="0" smtClean="0">
                  <a:solidFill>
                    <a:srgbClr val="002060"/>
                  </a:solidFill>
                </a:rPr>
                <a:t>I</a:t>
              </a:r>
            </a:p>
            <a:p>
              <a:pPr algn="ctr"/>
              <a:r>
                <a:rPr lang="it-IT" altLang="it-IT" sz="1400" b="1" dirty="0" smtClean="0">
                  <a:solidFill>
                    <a:srgbClr val="002060"/>
                  </a:solidFill>
                </a:rPr>
                <a:t>C</a:t>
              </a:r>
            </a:p>
            <a:p>
              <a:pPr algn="ctr"/>
              <a:endParaRPr lang="it-IT" altLang="it-IT" sz="1400" b="1" dirty="0" smtClean="0">
                <a:solidFill>
                  <a:srgbClr val="002060"/>
                </a:solidFill>
              </a:endParaRPr>
            </a:p>
            <a:p>
              <a:pPr algn="ctr"/>
              <a:r>
                <a:rPr lang="it-IT" altLang="it-IT" sz="1400" b="1" dirty="0" smtClean="0">
                  <a:solidFill>
                    <a:srgbClr val="002060"/>
                  </a:solidFill>
                </a:rPr>
                <a:t>I</a:t>
              </a:r>
            </a:p>
            <a:p>
              <a:pPr algn="ctr"/>
              <a:r>
                <a:rPr lang="it-IT" altLang="it-IT" sz="1400" b="1" dirty="0" smtClean="0">
                  <a:solidFill>
                    <a:srgbClr val="002060"/>
                  </a:solidFill>
                </a:rPr>
                <a:t>N</a:t>
              </a:r>
            </a:p>
            <a:p>
              <a:pPr algn="ctr"/>
              <a:r>
                <a:rPr lang="it-IT" altLang="it-IT" sz="1400" b="1" dirty="0" smtClean="0">
                  <a:solidFill>
                    <a:srgbClr val="002060"/>
                  </a:solidFill>
                </a:rPr>
                <a:t>S</a:t>
              </a:r>
            </a:p>
            <a:p>
              <a:pPr algn="ctr"/>
              <a:r>
                <a:rPr lang="it-IT" altLang="it-IT" sz="1400" b="1" dirty="0" smtClean="0">
                  <a:solidFill>
                    <a:srgbClr val="002060"/>
                  </a:solidFill>
                </a:rPr>
                <a:t>T</a:t>
              </a:r>
            </a:p>
            <a:p>
              <a:pPr algn="ctr"/>
              <a:r>
                <a:rPr lang="it-IT" altLang="it-IT" sz="1400" b="1" dirty="0" smtClean="0">
                  <a:solidFill>
                    <a:srgbClr val="002060"/>
                  </a:solidFill>
                </a:rPr>
                <a:t>I</a:t>
              </a:r>
            </a:p>
            <a:p>
              <a:pPr algn="ctr"/>
              <a:r>
                <a:rPr lang="it-IT" altLang="it-IT" sz="1400" b="1" dirty="0" smtClean="0">
                  <a:solidFill>
                    <a:srgbClr val="002060"/>
                  </a:solidFill>
                </a:rPr>
                <a:t>T</a:t>
              </a:r>
            </a:p>
            <a:p>
              <a:pPr algn="ctr"/>
              <a:r>
                <a:rPr lang="it-IT" altLang="it-IT" sz="1400" b="1" dirty="0" smtClean="0">
                  <a:solidFill>
                    <a:srgbClr val="002060"/>
                  </a:solidFill>
                </a:rPr>
                <a:t>U</a:t>
              </a:r>
            </a:p>
            <a:p>
              <a:pPr algn="ctr"/>
              <a:r>
                <a:rPr lang="it-IT" altLang="it-IT" sz="1400" b="1" dirty="0" smtClean="0">
                  <a:solidFill>
                    <a:srgbClr val="002060"/>
                  </a:solidFill>
                </a:rPr>
                <a:t>T</a:t>
              </a:r>
            </a:p>
            <a:p>
              <a:pPr algn="ctr"/>
              <a:r>
                <a:rPr lang="it-IT" altLang="it-IT" sz="1400" b="1" dirty="0" smtClean="0">
                  <a:solidFill>
                    <a:srgbClr val="002060"/>
                  </a:solidFill>
                </a:rPr>
                <a:t>E</a:t>
              </a:r>
            </a:p>
            <a:p>
              <a:pPr>
                <a:defRPr/>
              </a:pPr>
              <a:endParaRPr lang="it-IT" altLang="it-IT" sz="1200" dirty="0">
                <a:solidFill>
                  <a:srgbClr val="002060"/>
                </a:solidFill>
              </a:endParaRPr>
            </a:p>
          </p:txBody>
        </p:sp>
        <p:sp>
          <p:nvSpPr>
            <p:cNvPr id="14371" name="AutoShape 8"/>
            <p:cNvSpPr>
              <a:spLocks noChangeArrowheads="1"/>
            </p:cNvSpPr>
            <p:nvPr/>
          </p:nvSpPr>
          <p:spPr bwMode="auto">
            <a:xfrm>
              <a:off x="4453" y="301"/>
              <a:ext cx="207" cy="39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DFCC0"/>
                </a:gs>
                <a:gs pos="100000">
                  <a:srgbClr val="D0D09E"/>
                </a:gs>
              </a:gsLst>
              <a:lin ang="5400000" scaled="1"/>
            </a:gradFill>
            <a:ln w="12700" algn="ctr">
              <a:solidFill>
                <a:srgbClr val="C0504D"/>
              </a:solidFill>
              <a:round/>
              <a:headEnd/>
              <a:tailEnd/>
            </a:ln>
            <a:effectLst>
              <a:outerShdw dist="28398" dir="3806097" algn="ctr" rotWithShape="0">
                <a:srgbClr val="622423"/>
              </a:outerShdw>
            </a:effectLst>
          </p:spPr>
          <p:txBody>
            <a:bodyPr/>
            <a:lstStyle/>
            <a:p>
              <a:pPr algn="ctr"/>
              <a:r>
                <a:rPr lang="it-IT" altLang="it-IT" sz="1600" b="1" dirty="0" smtClean="0">
                  <a:solidFill>
                    <a:srgbClr val="002060"/>
                  </a:solidFill>
                </a:rPr>
                <a:t>T</a:t>
              </a:r>
            </a:p>
            <a:p>
              <a:pPr algn="ctr"/>
              <a:r>
                <a:rPr lang="it-IT" altLang="it-IT" sz="1600" b="1" dirty="0" smtClean="0">
                  <a:solidFill>
                    <a:srgbClr val="002060"/>
                  </a:solidFill>
                </a:rPr>
                <a:t>R</a:t>
              </a:r>
            </a:p>
            <a:p>
              <a:pPr algn="ctr"/>
              <a:r>
                <a:rPr lang="it-IT" altLang="it-IT" sz="1600" b="1" dirty="0" smtClean="0">
                  <a:solidFill>
                    <a:srgbClr val="002060"/>
                  </a:solidFill>
                </a:rPr>
                <a:t>A</a:t>
              </a:r>
            </a:p>
            <a:p>
              <a:pPr algn="ctr"/>
              <a:r>
                <a:rPr lang="it-IT" altLang="it-IT" sz="1600" b="1" dirty="0" smtClean="0">
                  <a:solidFill>
                    <a:srgbClr val="002060"/>
                  </a:solidFill>
                </a:rPr>
                <a:t>N</a:t>
              </a:r>
            </a:p>
            <a:p>
              <a:pPr algn="ctr"/>
              <a:r>
                <a:rPr lang="it-IT" altLang="it-IT" sz="1600" b="1" dirty="0" smtClean="0">
                  <a:solidFill>
                    <a:srgbClr val="002060"/>
                  </a:solidFill>
                </a:rPr>
                <a:t>S</a:t>
              </a:r>
            </a:p>
            <a:p>
              <a:pPr algn="ctr"/>
              <a:r>
                <a:rPr lang="it-IT" altLang="it-IT" sz="1600" b="1" dirty="0" smtClean="0">
                  <a:solidFill>
                    <a:srgbClr val="002060"/>
                  </a:solidFill>
                </a:rPr>
                <a:t>F</a:t>
              </a:r>
            </a:p>
            <a:p>
              <a:pPr algn="ctr"/>
              <a:r>
                <a:rPr lang="it-IT" altLang="it-IT" sz="1600" b="1" dirty="0" smtClean="0">
                  <a:solidFill>
                    <a:srgbClr val="002060"/>
                  </a:solidFill>
                </a:rPr>
                <a:t>O</a:t>
              </a:r>
            </a:p>
            <a:p>
              <a:pPr algn="ctr"/>
              <a:r>
                <a:rPr lang="it-IT" altLang="it-IT" sz="1600" b="1" dirty="0" smtClean="0">
                  <a:solidFill>
                    <a:srgbClr val="002060"/>
                  </a:solidFill>
                </a:rPr>
                <a:t>R</a:t>
              </a:r>
            </a:p>
            <a:p>
              <a:pPr algn="ctr"/>
              <a:r>
                <a:rPr lang="it-IT" altLang="it-IT" sz="1600" b="1" dirty="0" smtClean="0">
                  <a:solidFill>
                    <a:srgbClr val="002060"/>
                  </a:solidFill>
                </a:rPr>
                <a:t>M</a:t>
              </a:r>
            </a:p>
            <a:p>
              <a:pPr algn="ctr"/>
              <a:r>
                <a:rPr lang="it-IT" altLang="it-IT" sz="1600" b="1" dirty="0" smtClean="0">
                  <a:solidFill>
                    <a:srgbClr val="002060"/>
                  </a:solidFill>
                </a:rPr>
                <a:t>A</a:t>
              </a:r>
            </a:p>
            <a:p>
              <a:pPr algn="ctr"/>
              <a:r>
                <a:rPr lang="it-IT" altLang="it-IT" sz="1600" b="1" dirty="0" smtClean="0">
                  <a:solidFill>
                    <a:srgbClr val="002060"/>
                  </a:solidFill>
                </a:rPr>
                <a:t>T</a:t>
              </a:r>
            </a:p>
            <a:p>
              <a:pPr algn="ctr"/>
              <a:r>
                <a:rPr lang="it-IT" altLang="it-IT" sz="1600" b="1" dirty="0" smtClean="0">
                  <a:solidFill>
                    <a:srgbClr val="002060"/>
                  </a:solidFill>
                </a:rPr>
                <a:t>I</a:t>
              </a:r>
            </a:p>
            <a:p>
              <a:pPr algn="ctr"/>
              <a:r>
                <a:rPr lang="it-IT" altLang="it-IT" sz="1600" b="1" dirty="0" smtClean="0">
                  <a:solidFill>
                    <a:srgbClr val="002060"/>
                  </a:solidFill>
                </a:rPr>
                <a:t>O</a:t>
              </a:r>
            </a:p>
            <a:p>
              <a:pPr algn="ctr"/>
              <a:r>
                <a:rPr lang="it-IT" altLang="it-IT" sz="1600" b="1" dirty="0" smtClean="0">
                  <a:solidFill>
                    <a:srgbClr val="002060"/>
                  </a:solidFill>
                </a:rPr>
                <a:t>N</a:t>
              </a:r>
            </a:p>
            <a:p>
              <a:pPr algn="ctr"/>
              <a:endParaRPr lang="it-IT" altLang="it-IT" sz="1600" b="1" dirty="0" smtClean="0">
                <a:solidFill>
                  <a:srgbClr val="002060"/>
                </a:solidFill>
              </a:endParaRPr>
            </a:p>
            <a:p>
              <a:pPr algn="ctr"/>
              <a:r>
                <a:rPr lang="it-IT" altLang="it-IT" sz="1600" b="1" dirty="0" smtClean="0">
                  <a:solidFill>
                    <a:srgbClr val="002060"/>
                  </a:solidFill>
                </a:rPr>
                <a:t>M</a:t>
              </a:r>
            </a:p>
            <a:p>
              <a:pPr algn="ctr"/>
              <a:r>
                <a:rPr lang="it-IT" altLang="it-IT" sz="1600" b="1" dirty="0" smtClean="0">
                  <a:solidFill>
                    <a:srgbClr val="002060"/>
                  </a:solidFill>
                </a:rPr>
                <a:t>A</a:t>
              </a:r>
            </a:p>
            <a:p>
              <a:pPr algn="ctr"/>
              <a:r>
                <a:rPr lang="it-IT" altLang="it-IT" sz="1600" b="1" dirty="0" smtClean="0">
                  <a:solidFill>
                    <a:srgbClr val="002060"/>
                  </a:solidFill>
                </a:rPr>
                <a:t>T</a:t>
              </a:r>
            </a:p>
            <a:p>
              <a:pPr algn="ctr"/>
              <a:r>
                <a:rPr lang="it-IT" altLang="it-IT" sz="1600" b="1" dirty="0" smtClean="0">
                  <a:solidFill>
                    <a:srgbClr val="002060"/>
                  </a:solidFill>
                </a:rPr>
                <a:t>R</a:t>
              </a:r>
            </a:p>
            <a:p>
              <a:pPr algn="ctr"/>
              <a:r>
                <a:rPr lang="it-IT" altLang="it-IT" sz="1600" b="1" dirty="0" smtClean="0">
                  <a:solidFill>
                    <a:srgbClr val="002060"/>
                  </a:solidFill>
                </a:rPr>
                <a:t>I</a:t>
              </a:r>
            </a:p>
            <a:p>
              <a:pPr algn="ctr"/>
              <a:r>
                <a:rPr lang="it-IT" altLang="it-IT" sz="1600" b="1" dirty="0" smtClean="0">
                  <a:solidFill>
                    <a:srgbClr val="002060"/>
                  </a:solidFill>
                </a:rPr>
                <a:t>x</a:t>
              </a:r>
              <a:endParaRPr lang="it-IT" altLang="it-IT" sz="1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6390" name="Picture 1" descr="E:\dati\sist_rif_cat\stampe\monit_trasf_mappe sist_coo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212345"/>
            <a:ext cx="2416175" cy="34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3" name="Line 30"/>
          <p:cNvSpPr>
            <a:spLocks noChangeShapeType="1"/>
          </p:cNvSpPr>
          <p:nvPr/>
        </p:nvSpPr>
        <p:spPr bwMode="auto">
          <a:xfrm flipV="1">
            <a:off x="2476504" y="3140968"/>
            <a:ext cx="359775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-61913" y="4742009"/>
            <a:ext cx="2898192" cy="181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1" tIns="45680" rIns="91361" bIns="45680">
            <a:spAutoFit/>
          </a:bodyPr>
          <a:lstStyle/>
          <a:p>
            <a:pPr defTabSz="520314"/>
            <a:r>
              <a:rPr lang="it-IT" altLang="it-IT" sz="1400" dirty="0">
                <a:solidFill>
                  <a:schemeClr val="hlink"/>
                </a:solidFill>
                <a:latin typeface="Arial Narrow" pitchFamily="34" charset="0"/>
              </a:rPr>
              <a:t>		</a:t>
            </a:r>
            <a:r>
              <a:rPr lang="it-IT" altLang="it-IT" sz="1600" dirty="0" err="1" smtClean="0">
                <a:solidFill>
                  <a:srgbClr val="002060"/>
                </a:solidFill>
                <a:latin typeface="Arial Narrow" pitchFamily="34" charset="0"/>
              </a:rPr>
              <a:t>Effects</a:t>
            </a:r>
            <a:r>
              <a:rPr lang="it-IT" altLang="it-IT" sz="1600" dirty="0" smtClean="0">
                <a:solidFill>
                  <a:srgbClr val="002060"/>
                </a:solidFill>
                <a:latin typeface="Arial Narrow" pitchFamily="34" charset="0"/>
              </a:rPr>
              <a:t> for:</a:t>
            </a:r>
            <a:endParaRPr lang="it-IT" altLang="it-IT" sz="1600" dirty="0">
              <a:solidFill>
                <a:srgbClr val="002060"/>
              </a:solidFill>
              <a:latin typeface="Arial Narrow" pitchFamily="34" charset="0"/>
            </a:endParaRPr>
          </a:p>
          <a:p>
            <a:pPr defTabSz="456215">
              <a:spcBef>
                <a:spcPct val="0"/>
              </a:spcBef>
            </a:pPr>
            <a:r>
              <a:rPr lang="it-IT" altLang="it-IT" sz="1600" dirty="0" smtClean="0">
                <a:solidFill>
                  <a:srgbClr val="C00000"/>
                </a:solidFill>
                <a:latin typeface="Arial Narrow" pitchFamily="34" charset="0"/>
              </a:rPr>
              <a:t>P.A. </a:t>
            </a:r>
            <a:r>
              <a:rPr lang="it-IT" altLang="it-IT" sz="1600" dirty="0" err="1" smtClean="0">
                <a:solidFill>
                  <a:srgbClr val="C00000"/>
                </a:solidFill>
                <a:latin typeface="Arial Narrow" pitchFamily="34" charset="0"/>
              </a:rPr>
              <a:t>Departments</a:t>
            </a:r>
            <a:endParaRPr lang="it-IT" altLang="it-IT" sz="1600" dirty="0" smtClean="0">
              <a:solidFill>
                <a:srgbClr val="C00000"/>
              </a:solidFill>
              <a:latin typeface="Arial Narrow" pitchFamily="34" charset="0"/>
            </a:endParaRPr>
          </a:p>
          <a:p>
            <a:pPr defTabSz="456215">
              <a:spcBef>
                <a:spcPct val="0"/>
              </a:spcBef>
            </a:pPr>
            <a:r>
              <a:rPr lang="it-IT" altLang="it-IT" sz="1600" dirty="0" err="1" smtClean="0">
                <a:solidFill>
                  <a:srgbClr val="002060"/>
                </a:solidFill>
                <a:latin typeface="Arial Narrow" pitchFamily="34" charset="0"/>
              </a:rPr>
              <a:t>Cadastral</a:t>
            </a:r>
            <a:r>
              <a:rPr lang="it-IT" altLang="it-IT" sz="1600" dirty="0" smtClean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it-IT" altLang="it-IT" sz="1600" dirty="0" err="1">
                <a:solidFill>
                  <a:srgbClr val="002060"/>
                </a:solidFill>
                <a:latin typeface="Arial Narrow" pitchFamily="34" charset="0"/>
              </a:rPr>
              <a:t>cartography</a:t>
            </a:r>
            <a:r>
              <a:rPr lang="it-IT" altLang="it-IT" sz="1600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it-IT" altLang="it-IT" sz="1600" dirty="0" err="1" smtClean="0">
                <a:solidFill>
                  <a:srgbClr val="002060"/>
                </a:solidFill>
                <a:latin typeface="Arial Narrow" pitchFamily="34" charset="0"/>
              </a:rPr>
              <a:t>transformed</a:t>
            </a:r>
            <a:r>
              <a:rPr lang="it-IT" altLang="it-IT" sz="1600" dirty="0" smtClean="0">
                <a:solidFill>
                  <a:srgbClr val="002060"/>
                </a:solidFill>
                <a:latin typeface="Arial Narrow" pitchFamily="34" charset="0"/>
              </a:rPr>
              <a:t>    in  ETRF2000 Coordinate System</a:t>
            </a:r>
          </a:p>
          <a:p>
            <a:pPr defTabSz="456215">
              <a:spcBef>
                <a:spcPct val="0"/>
              </a:spcBef>
            </a:pPr>
            <a:endParaRPr lang="it-IT" altLang="it-IT" sz="1600" dirty="0">
              <a:solidFill>
                <a:srgbClr val="002060"/>
              </a:solidFill>
              <a:latin typeface="Arial Narrow" pitchFamily="34" charset="0"/>
            </a:endParaRPr>
          </a:p>
          <a:p>
            <a:pPr defTabSz="456215">
              <a:spcBef>
                <a:spcPct val="0"/>
              </a:spcBef>
            </a:pPr>
            <a:r>
              <a:rPr lang="it-IT" altLang="it-IT" sz="1600" dirty="0" err="1">
                <a:solidFill>
                  <a:srgbClr val="C00000"/>
                </a:solidFill>
                <a:latin typeface="Arial Narrow" pitchFamily="34" charset="0"/>
              </a:rPr>
              <a:t>External</a:t>
            </a:r>
            <a:r>
              <a:rPr lang="it-IT" altLang="it-IT" sz="1600" dirty="0">
                <a:solidFill>
                  <a:srgbClr val="C00000"/>
                </a:solidFill>
                <a:latin typeface="Arial Narrow" pitchFamily="34" charset="0"/>
              </a:rPr>
              <a:t> </a:t>
            </a:r>
            <a:r>
              <a:rPr lang="it-IT" altLang="it-IT" sz="1600" dirty="0" err="1">
                <a:solidFill>
                  <a:srgbClr val="C00000"/>
                </a:solidFill>
                <a:latin typeface="Arial Narrow" pitchFamily="34" charset="0"/>
              </a:rPr>
              <a:t>surveyors</a:t>
            </a:r>
            <a:r>
              <a:rPr lang="it-IT" altLang="it-IT" sz="1600" dirty="0">
                <a:solidFill>
                  <a:srgbClr val="C00000"/>
                </a:solidFill>
                <a:latin typeface="Arial Narrow" pitchFamily="34" charset="0"/>
              </a:rPr>
              <a:t> </a:t>
            </a:r>
            <a:r>
              <a:rPr lang="it-IT" altLang="it-IT" sz="1600" dirty="0" smtClean="0">
                <a:solidFill>
                  <a:srgbClr val="C00000"/>
                </a:solidFill>
                <a:latin typeface="Arial Narrow" pitchFamily="34" charset="0"/>
              </a:rPr>
              <a:t>:</a:t>
            </a:r>
          </a:p>
          <a:p>
            <a:pPr defTabSz="456215">
              <a:spcBef>
                <a:spcPct val="0"/>
              </a:spcBef>
            </a:pPr>
            <a:r>
              <a:rPr lang="it-IT" altLang="it-IT" sz="1600" dirty="0" smtClean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it-IT" altLang="it-IT" sz="1600" dirty="0" err="1" smtClean="0">
                <a:solidFill>
                  <a:srgbClr val="002060"/>
                </a:solidFill>
                <a:latin typeface="Arial Narrow" pitchFamily="34" charset="0"/>
              </a:rPr>
              <a:t>Map</a:t>
            </a:r>
            <a:r>
              <a:rPr lang="it-IT" altLang="it-IT" sz="1600" dirty="0" smtClean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it-IT" altLang="it-IT" sz="1600" dirty="0" err="1" smtClean="0">
                <a:solidFill>
                  <a:srgbClr val="002060"/>
                </a:solidFill>
                <a:latin typeface="Arial Narrow" pitchFamily="34" charset="0"/>
              </a:rPr>
              <a:t>extracts</a:t>
            </a:r>
            <a:r>
              <a:rPr lang="it-IT" altLang="it-IT" sz="1600" dirty="0" smtClean="0">
                <a:solidFill>
                  <a:srgbClr val="002060"/>
                </a:solidFill>
                <a:latin typeface="Arial Narrow" pitchFamily="34" charset="0"/>
              </a:rPr>
              <a:t> in  ETRF2000</a:t>
            </a:r>
            <a:endParaRPr lang="it-IT" altLang="it-IT" sz="16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2836279" y="77788"/>
            <a:ext cx="2246900" cy="6704012"/>
            <a:chOff x="2836279" y="77788"/>
            <a:chExt cx="2246900" cy="6704012"/>
          </a:xfrm>
        </p:grpSpPr>
        <p:grpSp>
          <p:nvGrpSpPr>
            <p:cNvPr id="10" name="Gruppo 2"/>
            <p:cNvGrpSpPr>
              <a:grpSpLocks/>
            </p:cNvGrpSpPr>
            <p:nvPr/>
          </p:nvGrpSpPr>
          <p:grpSpPr bwMode="auto">
            <a:xfrm>
              <a:off x="2836279" y="77788"/>
              <a:ext cx="2246900" cy="6704012"/>
              <a:chOff x="2835686" y="77734"/>
              <a:chExt cx="2247634" cy="6703969"/>
            </a:xfrm>
          </p:grpSpPr>
          <p:grpSp>
            <p:nvGrpSpPr>
              <p:cNvPr id="11" name="Group 20"/>
              <p:cNvGrpSpPr>
                <a:grpSpLocks/>
              </p:cNvGrpSpPr>
              <p:nvPr/>
            </p:nvGrpSpPr>
            <p:grpSpPr bwMode="auto">
              <a:xfrm>
                <a:off x="2835686" y="77734"/>
                <a:ext cx="2247634" cy="6703969"/>
                <a:chOff x="2021" y="18"/>
                <a:chExt cx="1655" cy="4657"/>
              </a:xfrm>
            </p:grpSpPr>
            <p:grpSp>
              <p:nvGrpSpPr>
                <p:cNvPr id="12" name="Group 21"/>
                <p:cNvGrpSpPr>
                  <a:grpSpLocks/>
                </p:cNvGrpSpPr>
                <p:nvPr/>
              </p:nvGrpSpPr>
              <p:grpSpPr bwMode="auto">
                <a:xfrm>
                  <a:off x="2021" y="18"/>
                  <a:ext cx="1655" cy="4657"/>
                  <a:chOff x="2021" y="18"/>
                  <a:chExt cx="1655" cy="4657"/>
                </a:xfrm>
              </p:grpSpPr>
              <p:sp>
                <p:nvSpPr>
                  <p:cNvPr id="14353" name="AutoShape 22"/>
                  <p:cNvSpPr>
                    <a:spLocks noChangeArrowheads="1"/>
                  </p:cNvSpPr>
                  <p:nvPr/>
                </p:nvSpPr>
                <p:spPr bwMode="auto">
                  <a:xfrm>
                    <a:off x="2021" y="18"/>
                    <a:ext cx="1655" cy="4657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FDFCC0"/>
                      </a:gs>
                      <a:gs pos="100000">
                        <a:srgbClr val="D0D09E"/>
                      </a:gs>
                    </a:gsLst>
                    <a:lin ang="5400000" scaled="1"/>
                  </a:gradFill>
                  <a:ln w="12700" algn="ctr">
                    <a:solidFill>
                      <a:srgbClr val="C0504D"/>
                    </a:solidFill>
                    <a:round/>
                    <a:headEnd/>
                    <a:tailEnd/>
                  </a:ln>
                  <a:effectLst>
                    <a:outerShdw dist="28398" dir="3806097" algn="ctr" rotWithShape="0">
                      <a:srgbClr val="622423"/>
                    </a:outerShdw>
                  </a:effectLst>
                </p:spPr>
                <p:txBody>
                  <a:bodyPr/>
                  <a:lstStyle/>
                  <a:p>
                    <a:pPr>
                      <a:defRPr/>
                    </a:pPr>
                    <a:endParaRPr lang="it-IT" altLang="it-IT" sz="1400" dirty="0">
                      <a:solidFill>
                        <a:srgbClr val="CC3300"/>
                      </a:solidFill>
                    </a:endParaRPr>
                  </a:p>
                </p:txBody>
              </p:sp>
              <p:grpSp>
                <p:nvGrpSpPr>
                  <p:cNvPr id="13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2104" y="2651"/>
                    <a:ext cx="1473" cy="1894"/>
                    <a:chOff x="2050" y="2645"/>
                    <a:chExt cx="1513" cy="2019"/>
                  </a:xfrm>
                </p:grpSpPr>
                <p:pic>
                  <p:nvPicPr>
                    <p:cNvPr id="16403" name="Picture 24" descr="vett_mappe_situaz_15_11_0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050" y="2645"/>
                      <a:ext cx="1513" cy="201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sp>
                  <p:nvSpPr>
                    <p:cNvPr id="16404" name="Text Box 2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265" y="3371"/>
                      <a:ext cx="1225" cy="105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>
                        <a:spcBef>
                          <a:spcPct val="0"/>
                        </a:spcBef>
                      </a:pPr>
                      <a:r>
                        <a:rPr lang="it-IT" altLang="it-IT" b="1" dirty="0" err="1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Analog</a:t>
                      </a:r>
                      <a:r>
                        <a:rPr lang="it-IT" altLang="it-IT" b="1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it-IT" altLang="it-IT" b="1" dirty="0" err="1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method</a:t>
                      </a:r>
                      <a:endParaRPr lang="it-IT" altLang="it-IT" b="1" dirty="0" smtClean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  <a:p>
                      <a:pPr algn="ctr">
                        <a:lnSpc>
                          <a:spcPct val="50000"/>
                        </a:lnSpc>
                        <a:spcBef>
                          <a:spcPct val="0"/>
                        </a:spcBef>
                      </a:pPr>
                      <a:endParaRPr lang="it-IT" altLang="it-IT" b="1" dirty="0" smtClean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  <a:p>
                      <a:pPr algn="ctr">
                        <a:spcBef>
                          <a:spcPct val="0"/>
                        </a:spcBef>
                      </a:pPr>
                      <a:r>
                        <a:rPr lang="it-IT" altLang="it-IT" b="1" dirty="0" err="1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Metric</a:t>
                      </a:r>
                      <a:r>
                        <a:rPr lang="it-IT" altLang="it-IT" b="1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it-IT" altLang="it-IT" b="1" dirty="0" err="1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accuracy</a:t>
                      </a:r>
                      <a:endParaRPr lang="it-IT" altLang="it-IT" b="1" dirty="0" smtClean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  <a:p>
                      <a:pPr algn="ctr">
                        <a:lnSpc>
                          <a:spcPct val="30000"/>
                        </a:lnSpc>
                        <a:spcBef>
                          <a:spcPct val="0"/>
                        </a:spcBef>
                      </a:pPr>
                      <a:endParaRPr lang="it-IT" altLang="it-IT" b="1" dirty="0" smtClean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  <a:p>
                      <a:pPr algn="ctr">
                        <a:spcBef>
                          <a:spcPct val="0"/>
                        </a:spcBef>
                      </a:pPr>
                      <a:r>
                        <a:rPr lang="it-IT" altLang="it-IT" b="1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100% </a:t>
                      </a:r>
                      <a:r>
                        <a:rPr lang="it-IT" altLang="it-IT" b="1" dirty="0" err="1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ready</a:t>
                      </a:r>
                      <a:endParaRPr lang="it-IT" altLang="it-IT" b="1" dirty="0" smtClean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  <a:p>
                      <a:pPr algn="ctr"/>
                      <a:endParaRPr lang="it-IT" altLang="it-IT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p:txBody>
                </p:sp>
              </p:grpSp>
            </p:grpSp>
            <p:sp>
              <p:nvSpPr>
                <p:cNvPr id="16400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2027" y="2055"/>
                  <a:ext cx="1597" cy="6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it-IT" altLang="it-IT" dirty="0" err="1" smtClean="0">
                      <a:solidFill>
                        <a:srgbClr val="002060"/>
                      </a:solidFill>
                      <a:latin typeface="Arial Narrow" pitchFamily="34" charset="0"/>
                    </a:rPr>
                    <a:t>Unique</a:t>
                  </a:r>
                  <a:r>
                    <a:rPr lang="it-IT" altLang="it-IT" dirty="0" smtClean="0">
                      <a:solidFill>
                        <a:srgbClr val="002060"/>
                      </a:solidFill>
                      <a:latin typeface="Arial Narrow" pitchFamily="34" charset="0"/>
                    </a:rPr>
                    <a:t> National Coordinate System </a:t>
                  </a:r>
                  <a:r>
                    <a:rPr lang="it-IT" altLang="it-IT" dirty="0">
                      <a:solidFill>
                        <a:srgbClr val="002060"/>
                      </a:solidFill>
                      <a:latin typeface="Arial Narrow" pitchFamily="34" charset="0"/>
                    </a:rPr>
                    <a:t>-</a:t>
                  </a:r>
                  <a:r>
                    <a:rPr lang="it-IT" altLang="it-IT" dirty="0" smtClean="0">
                      <a:solidFill>
                        <a:srgbClr val="002060"/>
                      </a:solidFill>
                      <a:latin typeface="Arial Narrow" pitchFamily="34" charset="0"/>
                    </a:rPr>
                    <a:t>Roma40-Gauss-Boaga</a:t>
                  </a:r>
                  <a:endParaRPr lang="it-IT" altLang="it-IT" dirty="0">
                    <a:solidFill>
                      <a:srgbClr val="002060"/>
                    </a:solidFill>
                    <a:latin typeface="Arial Narrow" pitchFamily="34" charset="0"/>
                  </a:endParaRPr>
                </a:p>
              </p:txBody>
            </p:sp>
          </p:grpSp>
          <p:pic>
            <p:nvPicPr>
              <p:cNvPr id="16398" name="Picture 3" descr="E:\dati\logo_entrate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980703" y="3910461"/>
                <a:ext cx="582829" cy="1386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9" name="Picture 3" descr="E:\trasf_cart_cat\stampe\trasf_cart_nov_201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0127" y="199637"/>
              <a:ext cx="1986362" cy="28133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396" name="Text Box 33"/>
          <p:cNvSpPr txBox="1">
            <a:spLocks noChangeArrowheads="1"/>
          </p:cNvSpPr>
          <p:nvPr/>
        </p:nvSpPr>
        <p:spPr bwMode="auto">
          <a:xfrm>
            <a:off x="2987824" y="1268760"/>
            <a:ext cx="206659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b="1" dirty="0" err="1" smtClean="0">
                <a:solidFill>
                  <a:srgbClr val="002060"/>
                </a:solidFill>
                <a:latin typeface="Arial Narrow" pitchFamily="34" charset="0"/>
              </a:rPr>
              <a:t>Scientific</a:t>
            </a:r>
            <a:r>
              <a:rPr lang="it-IT" altLang="it-IT" sz="1600" b="1" dirty="0" smtClean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it-IT" altLang="it-IT" sz="1600" b="1" dirty="0" err="1" smtClean="0">
                <a:solidFill>
                  <a:srgbClr val="002060"/>
                </a:solidFill>
                <a:latin typeface="Arial Narrow" pitchFamily="34" charset="0"/>
              </a:rPr>
              <a:t>method</a:t>
            </a:r>
            <a:endParaRPr lang="it-IT" altLang="it-IT" sz="1600" b="1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 algn="ctr">
              <a:spcBef>
                <a:spcPct val="0"/>
              </a:spcBef>
            </a:pPr>
            <a:endParaRPr lang="it-IT" altLang="it-IT" sz="1600" b="1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 algn="ctr">
              <a:spcBef>
                <a:spcPct val="0"/>
              </a:spcBef>
            </a:pPr>
            <a:r>
              <a:rPr lang="it-IT" altLang="it-IT" sz="1600" b="1" dirty="0" err="1" smtClean="0">
                <a:solidFill>
                  <a:srgbClr val="002060"/>
                </a:solidFill>
                <a:latin typeface="Arial Narrow" pitchFamily="34" charset="0"/>
              </a:rPr>
              <a:t>Sub-metric</a:t>
            </a:r>
            <a:r>
              <a:rPr lang="it-IT" altLang="it-IT" sz="1600" b="1" dirty="0" smtClean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it-IT" altLang="it-IT" sz="1600" b="1" dirty="0" err="1" smtClean="0">
                <a:solidFill>
                  <a:srgbClr val="002060"/>
                </a:solidFill>
                <a:latin typeface="Arial Narrow" pitchFamily="34" charset="0"/>
              </a:rPr>
              <a:t>accuracy</a:t>
            </a:r>
            <a:endParaRPr lang="it-IT" altLang="it-IT" sz="1600" b="1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 algn="ctr">
              <a:spcBef>
                <a:spcPct val="0"/>
              </a:spcBef>
            </a:pPr>
            <a:endParaRPr lang="it-IT" altLang="it-IT" sz="1600" b="1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 algn="ctr">
              <a:spcBef>
                <a:spcPct val="0"/>
              </a:spcBef>
            </a:pPr>
            <a:r>
              <a:rPr lang="it-IT" altLang="it-IT" sz="1600" b="1" dirty="0" smtClean="0">
                <a:solidFill>
                  <a:srgbClr val="002060"/>
                </a:solidFill>
                <a:latin typeface="Arial Narrow" pitchFamily="34" charset="0"/>
              </a:rPr>
              <a:t>90%ready </a:t>
            </a:r>
            <a:r>
              <a:rPr lang="it-IT" altLang="it-IT" sz="1600" b="1" dirty="0" err="1" smtClean="0">
                <a:solidFill>
                  <a:srgbClr val="002060"/>
                </a:solidFill>
                <a:latin typeface="Arial Narrow" pitchFamily="34" charset="0"/>
              </a:rPr>
              <a:t>through</a:t>
            </a:r>
            <a:r>
              <a:rPr lang="it-IT" altLang="it-IT" sz="1600" b="1" dirty="0" smtClean="0">
                <a:solidFill>
                  <a:srgbClr val="002060"/>
                </a:solidFill>
                <a:latin typeface="Arial Narrow" pitchFamily="34" charset="0"/>
              </a:rPr>
              <a:t> 2014</a:t>
            </a:r>
          </a:p>
          <a:p>
            <a:pPr algn="ctr"/>
            <a:endParaRPr lang="it-IT" altLang="it-IT" sz="16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grpSp>
        <p:nvGrpSpPr>
          <p:cNvPr id="18" name="Gruppo 17"/>
          <p:cNvGrpSpPr/>
          <p:nvPr/>
        </p:nvGrpSpPr>
        <p:grpSpPr>
          <a:xfrm>
            <a:off x="6769104" y="77794"/>
            <a:ext cx="2332324" cy="6702425"/>
            <a:chOff x="6769104" y="77794"/>
            <a:chExt cx="2332324" cy="6702425"/>
          </a:xfrm>
        </p:grpSpPr>
        <p:grpSp>
          <p:nvGrpSpPr>
            <p:cNvPr id="17" name="Gruppo 16"/>
            <p:cNvGrpSpPr/>
            <p:nvPr/>
          </p:nvGrpSpPr>
          <p:grpSpPr>
            <a:xfrm>
              <a:off x="6769104" y="77794"/>
              <a:ext cx="2332324" cy="6702425"/>
              <a:chOff x="6769104" y="77794"/>
              <a:chExt cx="2332324" cy="6702425"/>
            </a:xfrm>
          </p:grpSpPr>
          <p:grpSp>
            <p:nvGrpSpPr>
              <p:cNvPr id="5" name="Gruppo 4"/>
              <p:cNvGrpSpPr>
                <a:grpSpLocks/>
              </p:cNvGrpSpPr>
              <p:nvPr/>
            </p:nvGrpSpPr>
            <p:grpSpPr bwMode="auto">
              <a:xfrm>
                <a:off x="6769104" y="77794"/>
                <a:ext cx="2332324" cy="6702425"/>
                <a:chOff x="6769310" y="77733"/>
                <a:chExt cx="2332689" cy="6703190"/>
              </a:xfrm>
            </p:grpSpPr>
            <p:sp>
              <p:nvSpPr>
                <p:cNvPr id="14362" name="AutoShape 10"/>
                <p:cNvSpPr>
                  <a:spLocks noChangeArrowheads="1"/>
                </p:cNvSpPr>
                <p:nvPr/>
              </p:nvSpPr>
              <p:spPr bwMode="auto">
                <a:xfrm>
                  <a:off x="6769310" y="77733"/>
                  <a:ext cx="2248251" cy="6703190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FDFCC0"/>
                    </a:gs>
                    <a:gs pos="100000">
                      <a:srgbClr val="D0D09E"/>
                    </a:gs>
                  </a:gsLst>
                  <a:lin ang="5400000" scaled="1"/>
                </a:gradFill>
                <a:ln w="12700" algn="ctr">
                  <a:solidFill>
                    <a:srgbClr val="C0504D"/>
                  </a:solidFill>
                  <a:round/>
                  <a:headEnd/>
                  <a:tailEnd/>
                </a:ln>
                <a:effectLst>
                  <a:outerShdw dist="28398" dir="3806097" algn="ctr" rotWithShape="0">
                    <a:srgbClr val="622423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it-IT" altLang="it-IT" sz="1400" dirty="0">
                    <a:solidFill>
                      <a:srgbClr val="CC3300"/>
                    </a:solidFill>
                  </a:endParaRPr>
                </a:p>
              </p:txBody>
            </p:sp>
            <p:sp>
              <p:nvSpPr>
                <p:cNvPr id="16411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776960" y="3062045"/>
                  <a:ext cx="2325039" cy="6464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>
                    <a:spcBef>
                      <a:spcPct val="0"/>
                    </a:spcBef>
                  </a:pPr>
                  <a:r>
                    <a:rPr lang="it-IT" altLang="it-IT" dirty="0" smtClean="0">
                      <a:solidFill>
                        <a:srgbClr val="002060"/>
                      </a:solidFill>
                      <a:latin typeface="Arial Narrow" pitchFamily="34" charset="0"/>
                    </a:rPr>
                    <a:t>Global coordinate system</a:t>
                  </a:r>
                </a:p>
                <a:p>
                  <a:pPr algn="ctr">
                    <a:spcBef>
                      <a:spcPct val="0"/>
                    </a:spcBef>
                  </a:pPr>
                  <a:r>
                    <a:rPr lang="it-IT" altLang="it-IT" dirty="0" smtClean="0">
                      <a:solidFill>
                        <a:srgbClr val="002060"/>
                      </a:solidFill>
                      <a:latin typeface="Arial Narrow" pitchFamily="34" charset="0"/>
                    </a:rPr>
                    <a:t>WGS84 - ETRF2000</a:t>
                  </a:r>
                  <a:endParaRPr lang="it-IT" altLang="it-IT" dirty="0">
                    <a:solidFill>
                      <a:srgbClr val="002060"/>
                    </a:solidFill>
                    <a:latin typeface="Arial Narrow" pitchFamily="34" charset="0"/>
                  </a:endParaRPr>
                </a:p>
              </p:txBody>
            </p:sp>
            <p:grpSp>
              <p:nvGrpSpPr>
                <p:cNvPr id="6" name="Group 15"/>
                <p:cNvGrpSpPr>
                  <a:grpSpLocks/>
                </p:cNvGrpSpPr>
                <p:nvPr/>
              </p:nvGrpSpPr>
              <p:grpSpPr bwMode="auto">
                <a:xfrm>
                  <a:off x="6952727" y="3825660"/>
                  <a:ext cx="1950213" cy="2782644"/>
                  <a:chOff x="5207" y="2576"/>
                  <a:chExt cx="1436" cy="1933"/>
                </a:xfrm>
              </p:grpSpPr>
              <p:pic>
                <p:nvPicPr>
                  <p:cNvPr id="16414" name="Picture 16" descr="vett_mappe_situaz_15_11_07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5207" y="2576"/>
                    <a:ext cx="1436" cy="193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6415" name="Text Box 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10" y="3301"/>
                    <a:ext cx="1193" cy="79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>
                      <a:spcBef>
                        <a:spcPct val="0"/>
                      </a:spcBef>
                    </a:pPr>
                    <a:r>
                      <a:rPr lang="it-IT" altLang="it-IT" dirty="0">
                        <a:solidFill>
                          <a:srgbClr val="002060"/>
                        </a:solidFill>
                        <a:latin typeface="Arial Narrow" pitchFamily="34" charset="0"/>
                      </a:rPr>
                      <a:t> </a:t>
                    </a:r>
                    <a:r>
                      <a:rPr lang="it-IT" altLang="it-IT" b="1" dirty="0" err="1" smtClean="0">
                        <a:solidFill>
                          <a:srgbClr val="002060"/>
                        </a:solidFill>
                        <a:latin typeface="Arial Narrow" pitchFamily="34" charset="0"/>
                      </a:rPr>
                      <a:t>Analog</a:t>
                    </a:r>
                    <a:r>
                      <a:rPr lang="it-IT" altLang="it-IT" b="1" dirty="0" smtClean="0">
                        <a:solidFill>
                          <a:srgbClr val="002060"/>
                        </a:solidFill>
                        <a:latin typeface="Arial Narrow" pitchFamily="34" charset="0"/>
                      </a:rPr>
                      <a:t> </a:t>
                    </a:r>
                    <a:r>
                      <a:rPr lang="it-IT" altLang="it-IT" b="1" dirty="0" err="1" smtClean="0">
                        <a:solidFill>
                          <a:srgbClr val="002060"/>
                        </a:solidFill>
                        <a:latin typeface="Arial Narrow" pitchFamily="34" charset="0"/>
                      </a:rPr>
                      <a:t>method</a:t>
                    </a:r>
                    <a:endParaRPr lang="it-IT" altLang="it-IT" b="1" dirty="0" smtClean="0">
                      <a:solidFill>
                        <a:srgbClr val="002060"/>
                      </a:solidFill>
                      <a:latin typeface="Arial Narrow" pitchFamily="34" charset="0"/>
                    </a:endParaRPr>
                  </a:p>
                  <a:p>
                    <a:pPr algn="ctr">
                      <a:lnSpc>
                        <a:spcPct val="50000"/>
                      </a:lnSpc>
                      <a:spcBef>
                        <a:spcPct val="0"/>
                      </a:spcBef>
                    </a:pPr>
                    <a:endParaRPr lang="it-IT" altLang="it-IT" b="1" dirty="0" smtClean="0">
                      <a:solidFill>
                        <a:srgbClr val="002060"/>
                      </a:solidFill>
                      <a:latin typeface="Arial Narrow" pitchFamily="34" charset="0"/>
                    </a:endParaRPr>
                  </a:p>
                  <a:p>
                    <a:pPr algn="ctr">
                      <a:spcBef>
                        <a:spcPct val="0"/>
                      </a:spcBef>
                    </a:pPr>
                    <a:r>
                      <a:rPr lang="it-IT" altLang="it-IT" b="1" dirty="0" err="1" smtClean="0">
                        <a:solidFill>
                          <a:srgbClr val="002060"/>
                        </a:solidFill>
                        <a:latin typeface="Arial Narrow" pitchFamily="34" charset="0"/>
                      </a:rPr>
                      <a:t>Metric</a:t>
                    </a:r>
                    <a:r>
                      <a:rPr lang="it-IT" altLang="it-IT" b="1" dirty="0" smtClean="0">
                        <a:solidFill>
                          <a:srgbClr val="002060"/>
                        </a:solidFill>
                        <a:latin typeface="Arial Narrow" pitchFamily="34" charset="0"/>
                      </a:rPr>
                      <a:t> </a:t>
                    </a:r>
                    <a:r>
                      <a:rPr lang="it-IT" altLang="it-IT" b="1" dirty="0" err="1" smtClean="0">
                        <a:solidFill>
                          <a:srgbClr val="002060"/>
                        </a:solidFill>
                        <a:latin typeface="Arial Narrow" pitchFamily="34" charset="0"/>
                      </a:rPr>
                      <a:t>accuracy</a:t>
                    </a:r>
                    <a:endParaRPr lang="it-IT" altLang="it-IT" b="1" dirty="0" smtClean="0">
                      <a:solidFill>
                        <a:srgbClr val="002060"/>
                      </a:solidFill>
                      <a:latin typeface="Arial Narrow" pitchFamily="34" charset="0"/>
                    </a:endParaRPr>
                  </a:p>
                  <a:p>
                    <a:pPr algn="ctr">
                      <a:lnSpc>
                        <a:spcPct val="30000"/>
                      </a:lnSpc>
                      <a:spcBef>
                        <a:spcPct val="0"/>
                      </a:spcBef>
                    </a:pPr>
                    <a:endParaRPr lang="it-IT" altLang="it-IT" b="1" dirty="0" smtClean="0">
                      <a:solidFill>
                        <a:srgbClr val="002060"/>
                      </a:solidFill>
                      <a:latin typeface="Arial Narrow" pitchFamily="34" charset="0"/>
                    </a:endParaRPr>
                  </a:p>
                  <a:p>
                    <a:pPr algn="ctr">
                      <a:spcBef>
                        <a:spcPct val="0"/>
                      </a:spcBef>
                    </a:pPr>
                    <a:r>
                      <a:rPr lang="it-IT" altLang="it-IT" b="1" dirty="0" smtClean="0">
                        <a:solidFill>
                          <a:srgbClr val="002060"/>
                        </a:solidFill>
                        <a:latin typeface="Arial Narrow" pitchFamily="34" charset="0"/>
                      </a:rPr>
                      <a:t>100% </a:t>
                    </a:r>
                    <a:r>
                      <a:rPr lang="it-IT" altLang="it-IT" b="1" dirty="0" err="1" smtClean="0">
                        <a:solidFill>
                          <a:srgbClr val="002060"/>
                        </a:solidFill>
                        <a:latin typeface="Arial Narrow" pitchFamily="34" charset="0"/>
                      </a:rPr>
                      <a:t>ready</a:t>
                    </a:r>
                    <a:endParaRPr lang="it-IT" altLang="it-IT" b="1" dirty="0" smtClean="0">
                      <a:solidFill>
                        <a:srgbClr val="002060"/>
                      </a:solidFill>
                      <a:latin typeface="Arial Narrow" pitchFamily="34" charset="0"/>
                    </a:endParaRPr>
                  </a:p>
                </p:txBody>
              </p:sp>
            </p:grpSp>
            <p:pic>
              <p:nvPicPr>
                <p:cNvPr id="16413" name="Picture 3" descr="E:\dati\logo_entrate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6935699" y="3862564"/>
                  <a:ext cx="588954" cy="140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40" name="Picture 3" descr="E:\trasf_cart_cat\stampe\trasf_cart_nov_2011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08199" y="228483"/>
                <a:ext cx="1986362" cy="28133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409" name="Text Box 14"/>
            <p:cNvSpPr txBox="1">
              <a:spLocks noChangeArrowheads="1"/>
            </p:cNvSpPr>
            <p:nvPr/>
          </p:nvSpPr>
          <p:spPr bwMode="auto">
            <a:xfrm>
              <a:off x="6876256" y="1340768"/>
              <a:ext cx="2066591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it-IT" altLang="it-IT" sz="1600" b="1" dirty="0" err="1" smtClean="0">
                  <a:solidFill>
                    <a:srgbClr val="002060"/>
                  </a:solidFill>
                  <a:latin typeface="Arial Narrow" pitchFamily="34" charset="0"/>
                </a:rPr>
                <a:t>Scientific</a:t>
              </a:r>
              <a:r>
                <a:rPr lang="it-IT" altLang="it-IT" sz="1600" b="1" dirty="0" smtClean="0">
                  <a:solidFill>
                    <a:srgbClr val="002060"/>
                  </a:solidFill>
                  <a:latin typeface="Arial Narrow" pitchFamily="34" charset="0"/>
                </a:rPr>
                <a:t> </a:t>
              </a:r>
              <a:r>
                <a:rPr lang="it-IT" altLang="it-IT" sz="1600" b="1" dirty="0" err="1" smtClean="0">
                  <a:solidFill>
                    <a:srgbClr val="002060"/>
                  </a:solidFill>
                  <a:latin typeface="Arial Narrow" pitchFamily="34" charset="0"/>
                </a:rPr>
                <a:t>method</a:t>
              </a:r>
              <a:endParaRPr lang="it-IT" altLang="it-IT" sz="1600" b="1" dirty="0" smtClean="0">
                <a:solidFill>
                  <a:srgbClr val="002060"/>
                </a:solidFill>
                <a:latin typeface="Arial Narrow" pitchFamily="34" charset="0"/>
              </a:endParaRPr>
            </a:p>
            <a:p>
              <a:pPr algn="ctr">
                <a:spcBef>
                  <a:spcPct val="0"/>
                </a:spcBef>
              </a:pPr>
              <a:endParaRPr lang="it-IT" altLang="it-IT" sz="1600" b="1" dirty="0" smtClean="0">
                <a:solidFill>
                  <a:srgbClr val="002060"/>
                </a:solidFill>
                <a:latin typeface="Arial Narrow" pitchFamily="34" charset="0"/>
              </a:endParaRPr>
            </a:p>
            <a:p>
              <a:pPr algn="ctr">
                <a:spcBef>
                  <a:spcPct val="0"/>
                </a:spcBef>
              </a:pPr>
              <a:r>
                <a:rPr lang="it-IT" altLang="it-IT" sz="1600" b="1" dirty="0" err="1" smtClean="0">
                  <a:solidFill>
                    <a:srgbClr val="002060"/>
                  </a:solidFill>
                  <a:latin typeface="Arial Narrow" pitchFamily="34" charset="0"/>
                </a:rPr>
                <a:t>Sub-metric</a:t>
              </a:r>
              <a:r>
                <a:rPr lang="it-IT" altLang="it-IT" sz="1600" b="1" dirty="0" smtClean="0">
                  <a:solidFill>
                    <a:srgbClr val="002060"/>
                  </a:solidFill>
                  <a:latin typeface="Arial Narrow" pitchFamily="34" charset="0"/>
                </a:rPr>
                <a:t> </a:t>
              </a:r>
              <a:r>
                <a:rPr lang="it-IT" altLang="it-IT" sz="1600" b="1" dirty="0" err="1" smtClean="0">
                  <a:solidFill>
                    <a:srgbClr val="002060"/>
                  </a:solidFill>
                  <a:latin typeface="Arial Narrow" pitchFamily="34" charset="0"/>
                </a:rPr>
                <a:t>accuracy</a:t>
              </a:r>
              <a:endParaRPr lang="it-IT" altLang="it-IT" sz="1600" b="1" dirty="0" smtClean="0">
                <a:solidFill>
                  <a:srgbClr val="002060"/>
                </a:solidFill>
                <a:latin typeface="Arial Narrow" pitchFamily="34" charset="0"/>
              </a:endParaRPr>
            </a:p>
            <a:p>
              <a:pPr algn="ctr">
                <a:spcBef>
                  <a:spcPct val="0"/>
                </a:spcBef>
              </a:pPr>
              <a:endParaRPr lang="it-IT" altLang="it-IT" sz="1600" b="1" dirty="0" smtClean="0">
                <a:solidFill>
                  <a:srgbClr val="002060"/>
                </a:solidFill>
                <a:latin typeface="Arial Narrow" pitchFamily="34" charset="0"/>
              </a:endParaRPr>
            </a:p>
            <a:p>
              <a:pPr algn="ctr">
                <a:spcBef>
                  <a:spcPct val="0"/>
                </a:spcBef>
              </a:pPr>
              <a:r>
                <a:rPr lang="it-IT" altLang="it-IT" sz="1600" b="1" dirty="0" smtClean="0">
                  <a:solidFill>
                    <a:srgbClr val="002060"/>
                  </a:solidFill>
                  <a:latin typeface="Arial Narrow" pitchFamily="34" charset="0"/>
                </a:rPr>
                <a:t>90%ready </a:t>
              </a:r>
              <a:r>
                <a:rPr lang="it-IT" altLang="it-IT" sz="1600" b="1" dirty="0" err="1" smtClean="0">
                  <a:solidFill>
                    <a:srgbClr val="002060"/>
                  </a:solidFill>
                  <a:latin typeface="Arial Narrow" pitchFamily="34" charset="0"/>
                </a:rPr>
                <a:t>through</a:t>
              </a:r>
              <a:r>
                <a:rPr lang="it-IT" altLang="it-IT" sz="1600" b="1" dirty="0" smtClean="0">
                  <a:solidFill>
                    <a:srgbClr val="002060"/>
                  </a:solidFill>
                  <a:latin typeface="Arial Narrow" pitchFamily="34" charset="0"/>
                </a:rPr>
                <a:t> 2014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38675856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35496" y="1006378"/>
            <a:ext cx="9001000" cy="64807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DFCC0"/>
              </a:gs>
              <a:gs pos="100000">
                <a:srgbClr val="D0D09E"/>
              </a:gs>
            </a:gsLst>
            <a:lin ang="5400000" scaled="1"/>
          </a:gradFill>
          <a:ln w="12700" algn="ctr">
            <a:solidFill>
              <a:srgbClr val="C0504D"/>
            </a:solidFill>
            <a:round/>
            <a:headEnd/>
            <a:tailEnd/>
          </a:ln>
          <a:effectLst>
            <a:outerShdw dist="28398" dir="3806097" algn="ctr" rotWithShape="0">
              <a:srgbClr val="622423"/>
            </a:outerShdw>
          </a:effectLst>
        </p:spPr>
        <p:txBody>
          <a:bodyPr lIns="80115" tIns="40058" rIns="80115" bIns="40058"/>
          <a:lstStyle/>
          <a:p>
            <a:pPr>
              <a:lnSpc>
                <a:spcPct val="80000"/>
              </a:lnSpc>
            </a:pPr>
            <a:endParaRPr lang="it-IT" altLang="it-IT" i="0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1800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Table</a:t>
            </a:r>
            <a:r>
              <a:rPr lang="it-IT" sz="1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of </a:t>
            </a:r>
            <a:r>
              <a:rPr lang="it-IT" sz="1800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contents</a:t>
            </a:r>
            <a:endParaRPr lang="it-IT" sz="18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124744"/>
            <a:ext cx="8964488" cy="455211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325" tIns="45662" rIns="91325" bIns="45662" anchor="ctr"/>
          <a:lstStyle/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b="1" i="1" dirty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Overview </a:t>
            </a:r>
            <a:r>
              <a:rPr lang="en-GB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on the cadastral cartography historic evolution</a:t>
            </a:r>
            <a:endParaRPr lang="en-GB" b="1" i="1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GB" b="1" i="1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The current cadastre cartographic </a:t>
            </a:r>
            <a:r>
              <a:rPr lang="en-GB" b="1" i="1" dirty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system with a</a:t>
            </a:r>
            <a:r>
              <a:rPr lang="it-IT" b="1" i="1" dirty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focus on the </a:t>
            </a:r>
            <a:r>
              <a:rPr lang="it-IT" b="1" i="1" dirty="0" err="1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automatic</a:t>
            </a:r>
            <a:r>
              <a:rPr lang="it-IT" b="1" i="1" dirty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system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it-IT" b="1" i="1" dirty="0" err="1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updating</a:t>
            </a:r>
            <a:endParaRPr lang="en-GB" b="1" i="1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GB" b="1" i="1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The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Interoperability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of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the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cadastral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cartography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: The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trasformation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of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cadastral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cartography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in the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national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and global coordinate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systems</a:t>
            </a:r>
            <a:endParaRPr lang="it-IT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it-IT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b="1" i="1" dirty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The INSPIRE Directive implementation</a:t>
            </a: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GB" b="1" i="1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b="1" i="1" dirty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The cadastre cartographic system for land management</a:t>
            </a: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GB" b="1" i="1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23827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0" y="3933056"/>
            <a:ext cx="8640960" cy="64807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DFCC0"/>
              </a:gs>
              <a:gs pos="100000">
                <a:srgbClr val="D0D09E"/>
              </a:gs>
            </a:gsLst>
            <a:lin ang="5400000" scaled="1"/>
          </a:gradFill>
          <a:ln w="12700" algn="ctr">
            <a:solidFill>
              <a:srgbClr val="C0504D"/>
            </a:solidFill>
            <a:round/>
            <a:headEnd/>
            <a:tailEnd/>
          </a:ln>
          <a:effectLst>
            <a:outerShdw dist="28398" dir="3806097" algn="ctr" rotWithShape="0">
              <a:srgbClr val="622423"/>
            </a:outerShdw>
          </a:effectLst>
        </p:spPr>
        <p:txBody>
          <a:bodyPr lIns="80115" tIns="40058" rIns="80115" bIns="40058"/>
          <a:lstStyle/>
          <a:p>
            <a:pPr>
              <a:lnSpc>
                <a:spcPct val="80000"/>
              </a:lnSpc>
            </a:pPr>
            <a:endParaRPr lang="it-IT" altLang="it-IT" i="0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Table</a:t>
            </a:r>
            <a:r>
              <a:rPr lang="it-IT" dirty="0" smtClean="0"/>
              <a:t> of </a:t>
            </a:r>
            <a:r>
              <a:rPr lang="it-IT" dirty="0" err="1" smtClean="0"/>
              <a:t>contents</a:t>
            </a:r>
            <a:endParaRPr lang="it-IT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79512" y="1196752"/>
            <a:ext cx="8964488" cy="455211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325" tIns="45662" rIns="91325" bIns="45662" anchor="ctr"/>
          <a:lstStyle/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b="1" i="1" dirty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Overview </a:t>
            </a:r>
            <a:r>
              <a:rPr lang="en-GB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on the cadastral cartography historic evolution</a:t>
            </a:r>
            <a:endParaRPr lang="en-GB" b="1" i="1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GB" b="1" i="1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The current cadastre cartographic </a:t>
            </a:r>
            <a:r>
              <a:rPr lang="en-GB" b="1" i="1" dirty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system with a</a:t>
            </a:r>
            <a:r>
              <a:rPr lang="it-IT" b="1" i="1" dirty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focus on the </a:t>
            </a:r>
            <a:r>
              <a:rPr lang="it-IT" b="1" i="1" dirty="0" err="1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automatic</a:t>
            </a:r>
            <a:r>
              <a:rPr lang="it-IT" b="1" i="1" dirty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system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it-IT" b="1" i="1" dirty="0" err="1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updating</a:t>
            </a:r>
            <a:endParaRPr lang="en-GB" b="1" i="1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GB" b="1" i="1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The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Interoperability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of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the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cadastral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cartography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: The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trasformation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of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cadastral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cartography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in the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national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and global coordinate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systems</a:t>
            </a:r>
            <a:endParaRPr lang="it-IT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it-IT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b="1" i="1" dirty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The INSPIRE Directive implementation</a:t>
            </a: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GB" b="1" i="1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b="1" i="1" dirty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The cadastre cartographic system for land management</a:t>
            </a: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GB" b="1" i="1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13898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arrotondato 3"/>
          <p:cNvSpPr/>
          <p:nvPr/>
        </p:nvSpPr>
        <p:spPr bwMode="auto">
          <a:xfrm>
            <a:off x="3779912" y="681405"/>
            <a:ext cx="2146840" cy="648190"/>
          </a:xfrm>
          <a:prstGeom prst="roundRect">
            <a:avLst/>
          </a:prstGeom>
          <a:solidFill>
            <a:schemeClr val="accent2"/>
          </a:solidFill>
          <a:ln w="19050">
            <a:noFill/>
            <a:prstDash val="solid"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79896" tIns="39948" rIns="79896" bIns="39948" anchor="ctr" anchorCtr="1">
            <a:spAutoFit/>
          </a:bodyPr>
          <a:lstStyle/>
          <a:p>
            <a:pPr algn="ctr" defTabSz="801094">
              <a:spcBef>
                <a:spcPct val="50000"/>
              </a:spcBef>
              <a:defRPr/>
            </a:pPr>
            <a:r>
              <a:rPr lang="en-US" sz="3200" dirty="0" smtClean="0">
                <a:solidFill>
                  <a:srgbClr val="FFFFFF"/>
                </a:solidFill>
                <a:latin typeface="Arial Narrow" pitchFamily="34" charset="0"/>
              </a:rPr>
              <a:t>Access</a:t>
            </a:r>
            <a:endParaRPr lang="en-US" sz="3200" dirty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5" name="Rettangolo arrotondato 4"/>
          <p:cNvSpPr/>
          <p:nvPr/>
        </p:nvSpPr>
        <p:spPr bwMode="auto">
          <a:xfrm>
            <a:off x="257750" y="1212079"/>
            <a:ext cx="1990156" cy="4958960"/>
          </a:xfrm>
          <a:prstGeom prst="roundRect">
            <a:avLst/>
          </a:prstGeom>
          <a:solidFill>
            <a:schemeClr val="accent2"/>
          </a:solidFill>
          <a:ln w="19050">
            <a:noFill/>
            <a:prstDash val="solid"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lIns="79896" tIns="39948" rIns="79896" bIns="39948" anchor="ctr" anchorCtr="1">
            <a:spAutoFit/>
          </a:bodyPr>
          <a:lstStyle/>
          <a:p>
            <a:pPr algn="ctr" defTabSz="801094">
              <a:spcBef>
                <a:spcPct val="50000"/>
              </a:spcBef>
              <a:defRPr/>
            </a:pPr>
            <a:r>
              <a:rPr lang="en-US" sz="3200" dirty="0" smtClean="0">
                <a:solidFill>
                  <a:srgbClr val="FFFFFF"/>
                </a:solidFill>
                <a:latin typeface="Arial Narrow" pitchFamily="34" charset="0"/>
              </a:rPr>
              <a:t>Metadata</a:t>
            </a:r>
            <a:endParaRPr lang="en-US" sz="3200" dirty="0">
              <a:solidFill>
                <a:srgbClr val="FFFFFF"/>
              </a:solidFill>
              <a:latin typeface="Arial Narrow" pitchFamily="34" charset="0"/>
            </a:endParaRPr>
          </a:p>
          <a:p>
            <a:pPr algn="ctr" defTabSz="801094">
              <a:spcBef>
                <a:spcPct val="50000"/>
              </a:spcBef>
              <a:defRPr/>
            </a:pPr>
            <a:r>
              <a:rPr lang="en-US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rPr>
              <a:t>RNDT</a:t>
            </a:r>
          </a:p>
          <a:p>
            <a:pPr algn="ctr" defTabSz="801094">
              <a:spcBef>
                <a:spcPct val="50000"/>
              </a:spcBef>
              <a:defRPr/>
            </a:pPr>
            <a:r>
              <a:rPr lang="en-US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rPr>
              <a:t>(National Repository of Territorial </a:t>
            </a:r>
            <a:r>
              <a:rPr lang="en-US" dirty="0" smtClean="0">
                <a:solidFill>
                  <a:schemeClr val="bg1"/>
                </a:solidFill>
                <a:latin typeface="Arial Narrow" pitchFamily="34" charset="0"/>
              </a:rPr>
              <a:t>D</a:t>
            </a:r>
            <a:r>
              <a:rPr lang="en-US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rPr>
              <a:t>ata)</a:t>
            </a:r>
          </a:p>
          <a:p>
            <a:pPr algn="ctr" defTabSz="801094">
              <a:spcBef>
                <a:spcPct val="50000"/>
              </a:spcBef>
              <a:defRPr/>
            </a:pPr>
            <a:endParaRPr lang="en-US" dirty="0" smtClean="0">
              <a:solidFill>
                <a:srgbClr val="FFFF00"/>
              </a:solidFill>
              <a:latin typeface="Arial Narrow" pitchFamily="34" charset="0"/>
              <a:ea typeface="+mn-ea"/>
              <a:cs typeface="+mn-cs"/>
            </a:endParaRPr>
          </a:p>
          <a:p>
            <a:pPr algn="ctr" defTabSz="801094">
              <a:spcBef>
                <a:spcPct val="50000"/>
              </a:spcBef>
              <a:defRPr/>
            </a:pPr>
            <a:endParaRPr lang="en-US" dirty="0">
              <a:solidFill>
                <a:srgbClr val="FFFF00"/>
              </a:solidFill>
              <a:latin typeface="Arial Narrow" pitchFamily="34" charset="0"/>
            </a:endParaRPr>
          </a:p>
          <a:p>
            <a:pPr algn="ctr" defTabSz="801094">
              <a:spcBef>
                <a:spcPct val="50000"/>
              </a:spcBef>
              <a:defRPr/>
            </a:pPr>
            <a:endParaRPr lang="en-US" dirty="0" smtClean="0">
              <a:solidFill>
                <a:srgbClr val="FFFF00"/>
              </a:solidFill>
              <a:latin typeface="Arial Narrow" pitchFamily="34" charset="0"/>
              <a:ea typeface="+mn-ea"/>
              <a:cs typeface="+mn-cs"/>
            </a:endParaRPr>
          </a:p>
          <a:p>
            <a:pPr algn="ctr" defTabSz="801094"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FFFF00"/>
                </a:solidFill>
                <a:latin typeface="Arial Narrow" pitchFamily="34" charset="0"/>
              </a:rPr>
              <a:t>Connection</a:t>
            </a:r>
          </a:p>
          <a:p>
            <a:pPr algn="ctr" defTabSz="801094">
              <a:spcBef>
                <a:spcPct val="50000"/>
              </a:spcBef>
              <a:defRPr/>
            </a:pPr>
            <a:r>
              <a:rPr lang="en-US" dirty="0" err="1" smtClean="0">
                <a:solidFill>
                  <a:srgbClr val="FFFF00"/>
                </a:solidFill>
                <a:latin typeface="Arial Narrow" pitchFamily="34" charset="0"/>
                <a:ea typeface="+mn-ea"/>
                <a:cs typeface="+mn-cs"/>
              </a:rPr>
              <a:t>AdE</a:t>
            </a:r>
            <a:r>
              <a:rPr lang="en-US" dirty="0" smtClean="0">
                <a:solidFill>
                  <a:srgbClr val="FFFF00"/>
                </a:solidFill>
                <a:latin typeface="Arial Narrow" pitchFamily="34" charset="0"/>
                <a:ea typeface="+mn-ea"/>
                <a:cs typeface="+mn-cs"/>
              </a:rPr>
              <a:t> web portal</a:t>
            </a:r>
          </a:p>
          <a:p>
            <a:pPr algn="ctr" defTabSz="801094"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FFFF00"/>
                </a:solidFill>
                <a:latin typeface="Arial Narrow" pitchFamily="34" charset="0"/>
              </a:rPr>
              <a:t>(</a:t>
            </a:r>
            <a:r>
              <a:rPr lang="en-US" dirty="0" err="1" smtClean="0">
                <a:solidFill>
                  <a:srgbClr val="FFFF00"/>
                </a:solidFill>
                <a:latin typeface="Arial Narrow" pitchFamily="34" charset="0"/>
              </a:rPr>
              <a:t>december</a:t>
            </a:r>
            <a:r>
              <a:rPr lang="en-US" dirty="0" smtClean="0">
                <a:solidFill>
                  <a:srgbClr val="FFFF00"/>
                </a:solidFill>
                <a:latin typeface="Arial Narrow" pitchFamily="34" charset="0"/>
              </a:rPr>
              <a:t> 2014</a:t>
            </a:r>
            <a:r>
              <a:rPr lang="en-US" dirty="0">
                <a:solidFill>
                  <a:srgbClr val="FFFF00"/>
                </a:solidFill>
                <a:latin typeface="Arial Narrow" pitchFamily="34" charset="0"/>
              </a:rPr>
              <a:t>)</a:t>
            </a:r>
          </a:p>
          <a:p>
            <a:pPr algn="ctr" defTabSz="801094">
              <a:spcBef>
                <a:spcPct val="50000"/>
              </a:spcBef>
              <a:defRPr/>
            </a:pPr>
            <a:endParaRPr lang="en-US" sz="1400" dirty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7" name="Rettangolo arrotondato 6"/>
          <p:cNvSpPr/>
          <p:nvPr/>
        </p:nvSpPr>
        <p:spPr bwMode="auto">
          <a:xfrm>
            <a:off x="7378599" y="1295791"/>
            <a:ext cx="1724806" cy="4960293"/>
          </a:xfrm>
          <a:prstGeom prst="roundRect">
            <a:avLst/>
          </a:prstGeom>
          <a:solidFill>
            <a:schemeClr val="accent2"/>
          </a:solidFill>
          <a:ln w="19050">
            <a:noFill/>
            <a:prstDash val="solid"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79896" tIns="39948" rIns="79896" bIns="39948" anchor="ctr" anchorCtr="1">
            <a:spAutoFit/>
          </a:bodyPr>
          <a:lstStyle/>
          <a:p>
            <a:pPr algn="ctr" defTabSz="801094">
              <a:spcBef>
                <a:spcPct val="50000"/>
              </a:spcBef>
              <a:defRPr/>
            </a:pPr>
            <a:r>
              <a:rPr lang="en-US" sz="3200" dirty="0" smtClean="0">
                <a:solidFill>
                  <a:srgbClr val="FFFFFF"/>
                </a:solidFill>
                <a:latin typeface="Arial Narrow" pitchFamily="34" charset="0"/>
              </a:rPr>
              <a:t>Data</a:t>
            </a:r>
            <a:endParaRPr lang="en-US" sz="3200" dirty="0">
              <a:solidFill>
                <a:srgbClr val="FFFFFF"/>
              </a:solidFill>
              <a:latin typeface="Arial Narrow" pitchFamily="34" charset="0"/>
            </a:endParaRPr>
          </a:p>
          <a:p>
            <a:pPr algn="ctr" defTabSz="801094">
              <a:spcBef>
                <a:spcPct val="50000"/>
              </a:spcBef>
              <a:defRPr/>
            </a:pPr>
            <a:endParaRPr lang="en-US" dirty="0" smtClean="0">
              <a:solidFill>
                <a:schemeClr val="bg1"/>
              </a:solidFill>
              <a:latin typeface="Arial Narrow" pitchFamily="34" charset="0"/>
              <a:ea typeface="+mn-ea"/>
              <a:cs typeface="+mn-cs"/>
            </a:endParaRPr>
          </a:p>
          <a:p>
            <a:pPr algn="ctr" defTabSz="801094">
              <a:spcBef>
                <a:spcPct val="50000"/>
              </a:spcBef>
              <a:defRPr/>
            </a:pPr>
            <a:endParaRPr lang="en-US" dirty="0">
              <a:solidFill>
                <a:schemeClr val="bg1"/>
              </a:solidFill>
              <a:latin typeface="Arial Narrow" pitchFamily="34" charset="0"/>
            </a:endParaRPr>
          </a:p>
          <a:p>
            <a:pPr algn="ctr" defTabSz="801094">
              <a:spcBef>
                <a:spcPct val="50000"/>
              </a:spcBef>
              <a:defRPr/>
            </a:pPr>
            <a:r>
              <a:rPr lang="en-US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rPr>
              <a:t>Cartography</a:t>
            </a:r>
            <a:endParaRPr lang="en-US" dirty="0">
              <a:solidFill>
                <a:schemeClr val="bg1"/>
              </a:solidFill>
              <a:latin typeface="Arial Narrow" pitchFamily="34" charset="0"/>
              <a:ea typeface="+mn-ea"/>
              <a:cs typeface="+mn-cs"/>
            </a:endParaRPr>
          </a:p>
          <a:p>
            <a:pPr algn="ctr" defTabSz="801094">
              <a:spcBef>
                <a:spcPct val="50000"/>
              </a:spcBef>
              <a:defRPr/>
            </a:pPr>
            <a:r>
              <a:rPr lang="en-US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rPr>
              <a:t>(parcel)</a:t>
            </a:r>
            <a:endParaRPr lang="en-US" dirty="0">
              <a:solidFill>
                <a:schemeClr val="bg1"/>
              </a:solidFill>
              <a:latin typeface="Arial Narrow" pitchFamily="34" charset="0"/>
              <a:ea typeface="+mn-ea"/>
              <a:cs typeface="+mn-cs"/>
            </a:endParaRPr>
          </a:p>
          <a:p>
            <a:pPr algn="ctr" defTabSz="801094">
              <a:spcBef>
                <a:spcPct val="50000"/>
              </a:spcBef>
              <a:defRPr/>
            </a:pPr>
            <a:endParaRPr lang="en-US" sz="1400" dirty="0">
              <a:solidFill>
                <a:srgbClr val="FFFFFF"/>
              </a:solidFill>
              <a:latin typeface="Arial Narrow" pitchFamily="34" charset="0"/>
            </a:endParaRPr>
          </a:p>
          <a:p>
            <a:pPr algn="ctr" defTabSz="801094">
              <a:spcBef>
                <a:spcPct val="50000"/>
              </a:spcBef>
              <a:defRPr/>
            </a:pPr>
            <a:endParaRPr lang="en-US" sz="1400" dirty="0">
              <a:solidFill>
                <a:srgbClr val="FFFFFF"/>
              </a:solidFill>
              <a:latin typeface="Arial Narrow" pitchFamily="34" charset="0"/>
            </a:endParaRPr>
          </a:p>
          <a:p>
            <a:pPr algn="ctr" defTabSz="801094">
              <a:spcBef>
                <a:spcPct val="50000"/>
              </a:spcBef>
              <a:defRPr/>
            </a:pPr>
            <a:endParaRPr lang="en-US" sz="1400" dirty="0">
              <a:solidFill>
                <a:srgbClr val="FFFFFF"/>
              </a:solidFill>
              <a:latin typeface="Arial Narrow" pitchFamily="34" charset="0"/>
            </a:endParaRPr>
          </a:p>
          <a:p>
            <a:pPr algn="ctr" defTabSz="801094">
              <a:spcBef>
                <a:spcPct val="50000"/>
              </a:spcBef>
              <a:defRPr/>
            </a:pPr>
            <a:endParaRPr lang="en-US" sz="1400" dirty="0" smtClean="0">
              <a:solidFill>
                <a:srgbClr val="FFFFFF"/>
              </a:solidFill>
              <a:latin typeface="Arial Narrow" pitchFamily="34" charset="0"/>
            </a:endParaRPr>
          </a:p>
          <a:p>
            <a:pPr algn="ctr" defTabSz="801094">
              <a:spcBef>
                <a:spcPct val="50000"/>
              </a:spcBef>
              <a:defRPr/>
            </a:pPr>
            <a:endParaRPr lang="en-US" sz="1400" dirty="0">
              <a:solidFill>
                <a:srgbClr val="FFFFFF"/>
              </a:solidFill>
              <a:latin typeface="Arial Narrow" pitchFamily="34" charset="0"/>
            </a:endParaRPr>
          </a:p>
          <a:p>
            <a:pPr algn="ctr" defTabSz="801094">
              <a:spcBef>
                <a:spcPct val="50000"/>
              </a:spcBef>
              <a:defRPr/>
            </a:pPr>
            <a:endParaRPr lang="en-US" sz="1400" dirty="0" smtClean="0">
              <a:solidFill>
                <a:srgbClr val="FFFFFF"/>
              </a:solidFill>
              <a:latin typeface="Arial Narrow" pitchFamily="34" charset="0"/>
            </a:endParaRPr>
          </a:p>
          <a:p>
            <a:pPr algn="ctr" defTabSz="801094">
              <a:spcBef>
                <a:spcPct val="50000"/>
              </a:spcBef>
              <a:defRPr/>
            </a:pPr>
            <a:endParaRPr lang="en-US" sz="1400" dirty="0">
              <a:solidFill>
                <a:srgbClr val="FFFFFF"/>
              </a:solidFill>
              <a:latin typeface="Arial Narrow" pitchFamily="34" charset="0"/>
            </a:endParaRPr>
          </a:p>
          <a:p>
            <a:pPr algn="ctr" defTabSz="801094">
              <a:spcBef>
                <a:spcPct val="50000"/>
              </a:spcBef>
              <a:defRPr/>
            </a:pPr>
            <a:endParaRPr lang="en-US" sz="1400" dirty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3324" name="Rectangle 2"/>
          <p:cNvSpPr>
            <a:spLocks noGrp="1" noChangeArrowheads="1"/>
          </p:cNvSpPr>
          <p:nvPr>
            <p:ph type="ctr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350" tIns="45674" rIns="91350" bIns="45674">
            <a:normAutofit/>
          </a:bodyPr>
          <a:lstStyle/>
          <a:p>
            <a:r>
              <a:rPr lang="it-IT" altLang="it-IT" sz="1800" b="1" dirty="0" smtClean="0">
                <a:solidFill>
                  <a:srgbClr val="002060"/>
                </a:solidFill>
                <a:latin typeface="Arial Narrow" pitchFamily="34" charset="0"/>
              </a:rPr>
              <a:t>The </a:t>
            </a:r>
            <a:r>
              <a:rPr lang="it-IT" altLang="it-IT" sz="1800" b="1" dirty="0" err="1" smtClean="0">
                <a:solidFill>
                  <a:srgbClr val="002060"/>
                </a:solidFill>
                <a:latin typeface="Arial Narrow" pitchFamily="34" charset="0"/>
              </a:rPr>
              <a:t>usability</a:t>
            </a:r>
            <a:r>
              <a:rPr lang="it-IT" altLang="it-IT" sz="1800" b="1" dirty="0" smtClean="0">
                <a:solidFill>
                  <a:srgbClr val="002060"/>
                </a:solidFill>
                <a:latin typeface="Arial Narrow" pitchFamily="34" charset="0"/>
              </a:rPr>
              <a:t> of the </a:t>
            </a:r>
            <a:r>
              <a:rPr lang="it-IT" altLang="it-IT" sz="1800" b="1" dirty="0" err="1" smtClean="0">
                <a:solidFill>
                  <a:srgbClr val="002060"/>
                </a:solidFill>
                <a:latin typeface="Arial Narrow" pitchFamily="34" charset="0"/>
              </a:rPr>
              <a:t>cadastral</a:t>
            </a:r>
            <a:r>
              <a:rPr lang="it-IT" altLang="it-IT" sz="1800" b="1" dirty="0" smtClean="0">
                <a:solidFill>
                  <a:srgbClr val="002060"/>
                </a:solidFill>
                <a:latin typeface="Arial Narrow" pitchFamily="34" charset="0"/>
              </a:rPr>
              <a:t> data and the </a:t>
            </a:r>
            <a:r>
              <a:rPr lang="it-IT" altLang="it-IT" sz="1800" b="1" dirty="0" err="1" smtClean="0">
                <a:solidFill>
                  <a:srgbClr val="002060"/>
                </a:solidFill>
                <a:latin typeface="Arial Narrow" pitchFamily="34" charset="0"/>
              </a:rPr>
              <a:t>implentation</a:t>
            </a:r>
            <a:r>
              <a:rPr lang="it-IT" altLang="it-IT" sz="1800" b="1" dirty="0" smtClean="0">
                <a:solidFill>
                  <a:srgbClr val="002060"/>
                </a:solidFill>
                <a:latin typeface="Arial Narrow" pitchFamily="34" charset="0"/>
              </a:rPr>
              <a:t> of INSPIRE Directive </a:t>
            </a:r>
            <a:endParaRPr lang="it-IT" altLang="it-IT" sz="18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grpSp>
        <p:nvGrpSpPr>
          <p:cNvPr id="2" name="Gruppo 21"/>
          <p:cNvGrpSpPr>
            <a:grpSpLocks/>
          </p:cNvGrpSpPr>
          <p:nvPr/>
        </p:nvGrpSpPr>
        <p:grpSpPr bwMode="auto">
          <a:xfrm>
            <a:off x="2372085" y="1369661"/>
            <a:ext cx="4930246" cy="4868805"/>
            <a:chOff x="2372079" y="1423987"/>
            <a:chExt cx="4930246" cy="4939375"/>
          </a:xfrm>
        </p:grpSpPr>
        <p:sp>
          <p:nvSpPr>
            <p:cNvPr id="14" name="Freccia a destra 13"/>
            <p:cNvSpPr/>
            <p:nvPr/>
          </p:nvSpPr>
          <p:spPr bwMode="auto">
            <a:xfrm>
              <a:off x="2372079" y="3688871"/>
              <a:ext cx="666750" cy="48416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5" name="Freccia a destra 14"/>
            <p:cNvSpPr/>
            <p:nvPr/>
          </p:nvSpPr>
          <p:spPr bwMode="auto">
            <a:xfrm>
              <a:off x="6654625" y="3621141"/>
              <a:ext cx="647700" cy="48416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grpSp>
          <p:nvGrpSpPr>
            <p:cNvPr id="3" name="Gruppo 20"/>
            <p:cNvGrpSpPr>
              <a:grpSpLocks/>
            </p:cNvGrpSpPr>
            <p:nvPr/>
          </p:nvGrpSpPr>
          <p:grpSpPr bwMode="auto">
            <a:xfrm>
              <a:off x="3101444" y="1423987"/>
              <a:ext cx="3471691" cy="4939375"/>
              <a:chOff x="3101444" y="1423987"/>
              <a:chExt cx="3471691" cy="4939375"/>
            </a:xfrm>
          </p:grpSpPr>
          <p:sp>
            <p:nvSpPr>
              <p:cNvPr id="10" name="Rettangolo arrotondato 9"/>
              <p:cNvSpPr/>
              <p:nvPr/>
            </p:nvSpPr>
            <p:spPr bwMode="auto">
              <a:xfrm>
                <a:off x="3563882" y="1502140"/>
                <a:ext cx="2520280" cy="855444"/>
              </a:xfrm>
              <a:prstGeom prst="roundRect">
                <a:avLst/>
              </a:prstGeom>
              <a:solidFill>
                <a:schemeClr val="accent2"/>
              </a:solidFill>
              <a:ln w="19050">
                <a:noFill/>
                <a:prstDash val="solid"/>
                <a:miter lim="800000"/>
                <a:headEnd/>
                <a:tailEnd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wrap="square" lIns="79956" tIns="39978" rIns="79956" bIns="39978" anchor="ctr" anchorCtr="1">
                <a:spAutoFit/>
              </a:bodyPr>
              <a:lstStyle/>
              <a:p>
                <a:pPr algn="ctr" defTabSz="801094">
                  <a:spcBef>
                    <a:spcPct val="50000"/>
                  </a:spcBef>
                  <a:defRPr/>
                </a:pPr>
                <a:r>
                  <a:rPr lang="en-US" dirty="0" smtClean="0">
                    <a:solidFill>
                      <a:srgbClr val="FFFFFF"/>
                    </a:solidFill>
                    <a:latin typeface="Arial Narrow" pitchFamily="34" charset="0"/>
                    <a:ea typeface="+mn-ea"/>
                    <a:cs typeface="+mn-cs"/>
                  </a:rPr>
                  <a:t>Agency web portal</a:t>
                </a:r>
                <a:endParaRPr lang="en-US" dirty="0">
                  <a:solidFill>
                    <a:srgbClr val="FFFFFF"/>
                  </a:solidFill>
                  <a:latin typeface="Arial Narrow" pitchFamily="34" charset="0"/>
                  <a:ea typeface="+mn-ea"/>
                  <a:cs typeface="+mn-cs"/>
                </a:endParaRPr>
              </a:p>
              <a:p>
                <a:pPr algn="ctr" defTabSz="801094">
                  <a:spcBef>
                    <a:spcPct val="50000"/>
                  </a:spcBef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Arial Narrow" pitchFamily="34" charset="0"/>
                    <a:ea typeface="+mn-ea"/>
                    <a:cs typeface="+mn-cs"/>
                  </a:rPr>
                  <a:t>(</a:t>
                </a:r>
                <a:r>
                  <a:rPr lang="en-US" dirty="0" smtClean="0">
                    <a:solidFill>
                      <a:schemeClr val="bg1"/>
                    </a:solidFill>
                    <a:latin typeface="Arial Narrow" pitchFamily="34" charset="0"/>
                    <a:ea typeface="+mn-ea"/>
                    <a:cs typeface="+mn-cs"/>
                  </a:rPr>
                  <a:t>PF-monographs)</a:t>
                </a:r>
                <a:endParaRPr lang="en-US" dirty="0">
                  <a:solidFill>
                    <a:schemeClr val="bg1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Rettangolo arrotondato 10"/>
              <p:cNvSpPr/>
              <p:nvPr/>
            </p:nvSpPr>
            <p:spPr bwMode="auto">
              <a:xfrm>
                <a:off x="3517073" y="2469692"/>
                <a:ext cx="2617061" cy="1178802"/>
              </a:xfrm>
              <a:prstGeom prst="roundRect">
                <a:avLst/>
              </a:prstGeom>
              <a:solidFill>
                <a:schemeClr val="accent2"/>
              </a:solidFill>
              <a:ln w="19050">
                <a:noFill/>
                <a:prstDash val="solid"/>
                <a:miter lim="800000"/>
                <a:headEnd/>
                <a:tailEnd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wrap="square" lIns="79956" tIns="39978" rIns="79956" bIns="39978" anchor="ctr" anchorCtr="1">
                <a:spAutoFit/>
              </a:bodyPr>
              <a:lstStyle/>
              <a:p>
                <a:pPr algn="ctr" defTabSz="801094"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Arial Narrow" pitchFamily="34" charset="0"/>
                  </a:rPr>
                  <a:t>Sister </a:t>
                </a:r>
                <a:r>
                  <a:rPr lang="en-US" dirty="0" smtClean="0">
                    <a:solidFill>
                      <a:schemeClr val="bg1"/>
                    </a:solidFill>
                    <a:latin typeface="Arial Narrow" pitchFamily="34" charset="0"/>
                  </a:rPr>
                  <a:t>- </a:t>
                </a:r>
                <a:r>
                  <a:rPr lang="en-US" dirty="0">
                    <a:solidFill>
                      <a:schemeClr val="bg1"/>
                    </a:solidFill>
                    <a:latin typeface="Arial Narrow" pitchFamily="34" charset="0"/>
                  </a:rPr>
                  <a:t> </a:t>
                </a:r>
                <a:r>
                  <a:rPr lang="en-US" dirty="0" err="1" smtClean="0">
                    <a:solidFill>
                      <a:srgbClr val="FFFFFF"/>
                    </a:solidFill>
                    <a:latin typeface="Arial Narrow" pitchFamily="34" charset="0"/>
                  </a:rPr>
                  <a:t>Fisco_online</a:t>
                </a:r>
                <a:endParaRPr lang="en-US" dirty="0">
                  <a:solidFill>
                    <a:schemeClr val="bg1"/>
                  </a:solidFill>
                  <a:latin typeface="Arial Narrow" pitchFamily="34" charset="0"/>
                </a:endParaRPr>
              </a:p>
              <a:p>
                <a:pPr algn="ctr" defTabSz="801094">
                  <a:spcBef>
                    <a:spcPct val="50000"/>
                  </a:spcBef>
                  <a:defRPr/>
                </a:pPr>
                <a:r>
                  <a:rPr lang="en-US" dirty="0" smtClean="0">
                    <a:solidFill>
                      <a:schemeClr val="bg1"/>
                    </a:solidFill>
                    <a:latin typeface="Arial Narrow" pitchFamily="34" charset="0"/>
                  </a:rPr>
                  <a:t>(cadastral interrogations, map extracts, vector maps)</a:t>
                </a:r>
                <a:endParaRPr lang="en-US" dirty="0">
                  <a:solidFill>
                    <a:schemeClr val="bg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2" name="Rettangolo arrotondato 11"/>
              <p:cNvSpPr/>
              <p:nvPr/>
            </p:nvSpPr>
            <p:spPr bwMode="auto">
              <a:xfrm>
                <a:off x="3467101" y="3764154"/>
                <a:ext cx="2717006" cy="401530"/>
              </a:xfrm>
              <a:prstGeom prst="roundRect">
                <a:avLst/>
              </a:prstGeom>
              <a:solidFill>
                <a:schemeClr val="accent2"/>
              </a:solidFill>
              <a:ln w="19050">
                <a:noFill/>
                <a:prstDash val="solid"/>
                <a:miter lim="800000"/>
                <a:headEnd/>
                <a:tailEnd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wrap="square" lIns="79956" tIns="39978" rIns="79956" bIns="39978" anchor="ctr" anchorCtr="1">
                <a:spAutoFit/>
              </a:bodyPr>
              <a:lstStyle/>
              <a:p>
                <a:pPr algn="ctr" defTabSz="801094">
                  <a:spcBef>
                    <a:spcPct val="50000"/>
                  </a:spcBef>
                  <a:defRPr/>
                </a:pPr>
                <a:r>
                  <a:rPr lang="en-US" dirty="0" smtClean="0">
                    <a:solidFill>
                      <a:srgbClr val="FFFFFF"/>
                    </a:solidFill>
                    <a:latin typeface="Arial Narrow" pitchFamily="34" charset="0"/>
                    <a:ea typeface="+mn-ea"/>
                    <a:cs typeface="+mn-cs"/>
                  </a:rPr>
                  <a:t>Web portal for Municipalities</a:t>
                </a:r>
                <a:endParaRPr lang="en-US" dirty="0">
                  <a:solidFill>
                    <a:srgbClr val="FFFFFF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Rettangolo arrotondato 12"/>
              <p:cNvSpPr/>
              <p:nvPr/>
            </p:nvSpPr>
            <p:spPr bwMode="auto">
              <a:xfrm>
                <a:off x="3467102" y="4315700"/>
                <a:ext cx="2717005" cy="361720"/>
              </a:xfrm>
              <a:prstGeom prst="roundRect">
                <a:avLst/>
              </a:prstGeom>
              <a:solidFill>
                <a:schemeClr val="accent2"/>
              </a:solidFill>
              <a:ln w="19050">
                <a:noFill/>
                <a:prstDash val="solid"/>
                <a:miter lim="800000"/>
                <a:headEnd/>
                <a:tailEnd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wrap="square" lIns="79956" tIns="39978" rIns="79956" bIns="39978" anchor="ctr" anchorCtr="1">
                <a:spAutoFit/>
              </a:bodyPr>
              <a:lstStyle/>
              <a:p>
                <a:pPr algn="ctr" defTabSz="801094">
                  <a:spcBef>
                    <a:spcPct val="50000"/>
                  </a:spcBef>
                  <a:defRPr/>
                </a:pPr>
                <a:r>
                  <a:rPr lang="en-US" sz="1600" dirty="0" smtClean="0">
                    <a:solidFill>
                      <a:srgbClr val="FFFFFF"/>
                    </a:solidFill>
                    <a:latin typeface="Arial Narrow" pitchFamily="34" charset="0"/>
                    <a:ea typeface="+mn-ea"/>
                    <a:cs typeface="+mn-cs"/>
                  </a:rPr>
                  <a:t>Interchange system</a:t>
                </a:r>
                <a:endParaRPr lang="en-US" sz="1600" dirty="0">
                  <a:solidFill>
                    <a:srgbClr val="FFFFFF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Parentesi graffa chiusa 15"/>
              <p:cNvSpPr/>
              <p:nvPr/>
            </p:nvSpPr>
            <p:spPr bwMode="auto">
              <a:xfrm flipH="1">
                <a:off x="3101444" y="1458911"/>
                <a:ext cx="460375" cy="4904451"/>
              </a:xfrm>
              <a:prstGeom prst="rightBrac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17" name="Parentesi graffa chiusa 16"/>
              <p:cNvSpPr/>
              <p:nvPr/>
            </p:nvSpPr>
            <p:spPr bwMode="auto">
              <a:xfrm rot="10800000" flipH="1">
                <a:off x="6111170" y="1423987"/>
                <a:ext cx="461965" cy="4939375"/>
              </a:xfrm>
              <a:prstGeom prst="rightBrac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20" name="Rettangolo arrotondato 19"/>
              <p:cNvSpPr/>
              <p:nvPr/>
            </p:nvSpPr>
            <p:spPr bwMode="auto">
              <a:xfrm>
                <a:off x="3467100" y="4824169"/>
                <a:ext cx="2717005" cy="1468343"/>
              </a:xfrm>
              <a:prstGeom prst="roundRect">
                <a:avLst/>
              </a:prstGeom>
              <a:solidFill>
                <a:schemeClr val="accent2"/>
              </a:solidFill>
              <a:ln w="19050">
                <a:noFill/>
                <a:prstDash val="solid"/>
                <a:miter lim="800000"/>
                <a:headEnd/>
                <a:tailEnd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wrap="square" lIns="79956" tIns="39978" rIns="79956" bIns="39978" anchor="ctr" anchorCtr="1">
                <a:spAutoFit/>
              </a:bodyPr>
              <a:lstStyle/>
              <a:p>
                <a:pPr algn="ctr" defTabSz="801094">
                  <a:spcBef>
                    <a:spcPct val="50000"/>
                  </a:spcBef>
                  <a:defRPr/>
                </a:pPr>
                <a:r>
                  <a:rPr lang="en-US" dirty="0" smtClean="0">
                    <a:solidFill>
                      <a:srgbClr val="FFFF00"/>
                    </a:solidFill>
                    <a:latin typeface="Arial Narrow" pitchFamily="34" charset="0"/>
                  </a:rPr>
                  <a:t>INSPIRE SERVICES                        </a:t>
                </a:r>
                <a:r>
                  <a:rPr lang="en-US" dirty="0" smtClean="0">
                    <a:solidFill>
                      <a:srgbClr val="FFFF00"/>
                    </a:solidFill>
                    <a:latin typeface="Arial Narrow" pitchFamily="34" charset="0"/>
                    <a:ea typeface="+mn-ea"/>
                    <a:cs typeface="+mn-cs"/>
                  </a:rPr>
                  <a:t>(Data view, discovery and download)</a:t>
                </a:r>
              </a:p>
              <a:p>
                <a:pPr algn="ctr" defTabSz="801094">
                  <a:spcBef>
                    <a:spcPct val="50000"/>
                  </a:spcBef>
                  <a:defRPr/>
                </a:pPr>
                <a:r>
                  <a:rPr lang="en-US" dirty="0" smtClean="0">
                    <a:solidFill>
                      <a:srgbClr val="FFFF00"/>
                    </a:solidFill>
                    <a:latin typeface="Arial Narrow" pitchFamily="34" charset="0"/>
                    <a:ea typeface="+mn-ea"/>
                    <a:cs typeface="+mn-cs"/>
                  </a:rPr>
                  <a:t>(</a:t>
                </a:r>
                <a:r>
                  <a:rPr lang="en-US" dirty="0" err="1" smtClean="0">
                    <a:solidFill>
                      <a:srgbClr val="FFFF00"/>
                    </a:solidFill>
                    <a:latin typeface="Arial Narrow" pitchFamily="34" charset="0"/>
                    <a:ea typeface="+mn-ea"/>
                    <a:cs typeface="+mn-cs"/>
                  </a:rPr>
                  <a:t>december</a:t>
                </a:r>
                <a:r>
                  <a:rPr lang="en-US" dirty="0" smtClean="0">
                    <a:solidFill>
                      <a:srgbClr val="FFFF00"/>
                    </a:solidFill>
                    <a:latin typeface="Arial Narrow" pitchFamily="34" charset="0"/>
                    <a:ea typeface="+mn-ea"/>
                    <a:cs typeface="+mn-cs"/>
                  </a:rPr>
                  <a:t> 2014) </a:t>
                </a:r>
                <a:endParaRPr lang="en-US" dirty="0">
                  <a:solidFill>
                    <a:srgbClr val="FFFF00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" name="Freccia in giù 5"/>
          <p:cNvSpPr/>
          <p:nvPr/>
        </p:nvSpPr>
        <p:spPr>
          <a:xfrm>
            <a:off x="1043608" y="3429000"/>
            <a:ext cx="414597" cy="88722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115" tIns="40058" rIns="80115" bIns="40058"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2804700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179512" y="4725144"/>
            <a:ext cx="8640960" cy="64807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DFCC0"/>
              </a:gs>
              <a:gs pos="100000">
                <a:srgbClr val="D0D09E"/>
              </a:gs>
            </a:gsLst>
            <a:lin ang="5400000" scaled="1"/>
          </a:gradFill>
          <a:ln w="12700" algn="ctr">
            <a:solidFill>
              <a:srgbClr val="C0504D"/>
            </a:solidFill>
            <a:round/>
            <a:headEnd/>
            <a:tailEnd/>
          </a:ln>
          <a:effectLst>
            <a:outerShdw dist="28398" dir="3806097" algn="ctr" rotWithShape="0">
              <a:srgbClr val="622423"/>
            </a:outerShdw>
          </a:effectLst>
        </p:spPr>
        <p:txBody>
          <a:bodyPr lIns="80115" tIns="40058" rIns="80115" bIns="40058"/>
          <a:lstStyle/>
          <a:p>
            <a:pPr>
              <a:lnSpc>
                <a:spcPct val="80000"/>
              </a:lnSpc>
            </a:pPr>
            <a:endParaRPr lang="it-IT" altLang="it-IT" i="0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1800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Table</a:t>
            </a:r>
            <a:r>
              <a:rPr lang="it-IT" sz="1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of </a:t>
            </a:r>
            <a:r>
              <a:rPr lang="it-IT" sz="1800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contents</a:t>
            </a:r>
            <a:endParaRPr lang="it-IT" sz="18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79512" y="1196752"/>
            <a:ext cx="8964488" cy="455211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325" tIns="45662" rIns="91325" bIns="45662" anchor="ctr"/>
          <a:lstStyle/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b="1" i="1" dirty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Overview </a:t>
            </a:r>
            <a:r>
              <a:rPr lang="en-GB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on the cadastral cartography historic evolution</a:t>
            </a:r>
            <a:endParaRPr lang="en-GB" b="1" i="1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GB" b="1" i="1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The current cadastre cartographic </a:t>
            </a:r>
            <a:r>
              <a:rPr lang="en-GB" b="1" i="1" dirty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system with a</a:t>
            </a:r>
            <a:r>
              <a:rPr lang="it-IT" b="1" i="1" dirty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focus on the </a:t>
            </a:r>
            <a:r>
              <a:rPr lang="it-IT" b="1" i="1" dirty="0" err="1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automatic</a:t>
            </a:r>
            <a:r>
              <a:rPr lang="it-IT" b="1" i="1" dirty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system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it-IT" b="1" i="1" dirty="0" err="1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updating</a:t>
            </a:r>
            <a:endParaRPr lang="en-GB" b="1" i="1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GB" b="1" i="1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The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Interoperability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of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the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cadastral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cartography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: The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trasformation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of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cadastral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cartography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in the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national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and global coordinate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systems</a:t>
            </a:r>
            <a:endParaRPr lang="it-IT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it-IT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b="1" i="1" dirty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The INSPIRE Directive implementation</a:t>
            </a: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GB" b="1" i="1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b="1" i="1" dirty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The cadastre cartographic system for land management</a:t>
            </a: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GB" b="1" i="1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6104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C4C4931-6037-42EB-8EAA-2B8483EC426F}" type="slidenum">
              <a:rPr lang="it-IT" altLang="it-IT" smtClean="0">
                <a:latin typeface="Arial" pitchFamily="34" charset="0"/>
                <a:ea typeface="ＭＳ Ｐゴシック"/>
                <a:cs typeface="ＭＳ Ｐゴシック"/>
              </a:rPr>
              <a:pPr/>
              <a:t>23</a:t>
            </a:fld>
            <a:endParaRPr lang="it-IT" altLang="it-IT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grpSp>
        <p:nvGrpSpPr>
          <p:cNvPr id="19459" name="Group 23"/>
          <p:cNvGrpSpPr>
            <a:grpSpLocks/>
          </p:cNvGrpSpPr>
          <p:nvPr/>
        </p:nvGrpSpPr>
        <p:grpSpPr bwMode="auto">
          <a:xfrm>
            <a:off x="4497984" y="4145895"/>
            <a:ext cx="4454525" cy="2681876"/>
            <a:chOff x="3312" y="2880"/>
            <a:chExt cx="3280" cy="1863"/>
          </a:xfrm>
        </p:grpSpPr>
        <p:grpSp>
          <p:nvGrpSpPr>
            <p:cNvPr id="19472" name="Group 22"/>
            <p:cNvGrpSpPr>
              <a:grpSpLocks/>
            </p:cNvGrpSpPr>
            <p:nvPr/>
          </p:nvGrpSpPr>
          <p:grpSpPr bwMode="auto">
            <a:xfrm>
              <a:off x="3312" y="2880"/>
              <a:ext cx="3280" cy="1863"/>
              <a:chOff x="3312" y="2880"/>
              <a:chExt cx="3280" cy="1863"/>
            </a:xfrm>
          </p:grpSpPr>
          <p:pic>
            <p:nvPicPr>
              <p:cNvPr id="19474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312" y="2880"/>
                <a:ext cx="3280" cy="1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9475" name="AutoShape 16"/>
              <p:cNvSpPr>
                <a:spLocks noChangeArrowheads="1"/>
              </p:cNvSpPr>
              <p:nvPr/>
            </p:nvSpPr>
            <p:spPr bwMode="auto">
              <a:xfrm>
                <a:off x="3682" y="4224"/>
                <a:ext cx="2424" cy="481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DFCC0"/>
                  </a:gs>
                  <a:gs pos="100000">
                    <a:srgbClr val="D0D09E"/>
                  </a:gs>
                </a:gsLst>
                <a:lin ang="5400000" scaled="1"/>
              </a:gradFill>
              <a:ln w="12700" algn="ctr">
                <a:solidFill>
                  <a:srgbClr val="C0504D"/>
                </a:solidFill>
                <a:round/>
                <a:headEnd/>
                <a:tailEnd/>
              </a:ln>
              <a:effectLst>
                <a:outerShdw dist="28398" dir="3806097" algn="ctr" rotWithShape="0">
                  <a:srgbClr val="622423"/>
                </a:outerShdw>
              </a:effectLst>
            </p:spPr>
            <p:txBody>
              <a:bodyPr/>
              <a:lstStyle/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it-IT" altLang="it-IT" i="0" dirty="0" err="1">
                    <a:solidFill>
                      <a:srgbClr val="002060"/>
                    </a:solidFill>
                    <a:latin typeface="Arial Narrow" pitchFamily="34" charset="0"/>
                  </a:rPr>
                  <a:t>Automatic</a:t>
                </a:r>
                <a:r>
                  <a:rPr lang="it-IT" altLang="it-IT" i="0" dirty="0">
                    <a:solidFill>
                      <a:srgbClr val="002060"/>
                    </a:solidFill>
                    <a:latin typeface="Arial Narrow" pitchFamily="34" charset="0"/>
                  </a:rPr>
                  <a:t> </a:t>
                </a:r>
                <a:r>
                  <a:rPr lang="it-IT" altLang="it-IT" i="0" dirty="0" err="1">
                    <a:solidFill>
                      <a:srgbClr val="002060"/>
                    </a:solidFill>
                    <a:latin typeface="Arial Narrow" pitchFamily="34" charset="0"/>
                  </a:rPr>
                  <a:t>identification</a:t>
                </a:r>
                <a:r>
                  <a:rPr lang="it-IT" altLang="it-IT" i="0" dirty="0">
                    <a:solidFill>
                      <a:srgbClr val="002060"/>
                    </a:solidFill>
                    <a:latin typeface="Arial Narrow" pitchFamily="34" charset="0"/>
                  </a:rPr>
                  <a:t> of </a:t>
                </a:r>
                <a:r>
                  <a:rPr lang="it-IT" altLang="it-IT" i="0" dirty="0" err="1">
                    <a:solidFill>
                      <a:srgbClr val="002060"/>
                    </a:solidFill>
                    <a:latin typeface="Arial Narrow" pitchFamily="34" charset="0"/>
                  </a:rPr>
                  <a:t>buildings</a:t>
                </a:r>
                <a:r>
                  <a:rPr lang="it-IT" altLang="it-IT" i="0" dirty="0">
                    <a:solidFill>
                      <a:srgbClr val="002060"/>
                    </a:solidFill>
                    <a:latin typeface="Arial Narrow" pitchFamily="34" charset="0"/>
                  </a:rPr>
                  <a:t> </a:t>
                </a:r>
                <a:r>
                  <a:rPr lang="it-IT" altLang="it-IT" i="0" dirty="0" err="1">
                    <a:solidFill>
                      <a:srgbClr val="002060"/>
                    </a:solidFill>
                    <a:latin typeface="Arial Narrow" pitchFamily="34" charset="0"/>
                  </a:rPr>
                  <a:t>not</a:t>
                </a:r>
                <a:r>
                  <a:rPr lang="it-IT" altLang="it-IT" i="0" dirty="0">
                    <a:solidFill>
                      <a:srgbClr val="002060"/>
                    </a:solidFill>
                    <a:latin typeface="Arial Narrow" pitchFamily="34" charset="0"/>
                  </a:rPr>
                  <a:t> </a:t>
                </a:r>
                <a:r>
                  <a:rPr lang="it-IT" altLang="it-IT" i="0" dirty="0" err="1">
                    <a:solidFill>
                      <a:srgbClr val="002060"/>
                    </a:solidFill>
                    <a:latin typeface="Arial Narrow" pitchFamily="34" charset="0"/>
                  </a:rPr>
                  <a:t>present</a:t>
                </a:r>
                <a:r>
                  <a:rPr lang="it-IT" altLang="it-IT" i="0" dirty="0">
                    <a:solidFill>
                      <a:srgbClr val="002060"/>
                    </a:solidFill>
                    <a:latin typeface="Arial Narrow" pitchFamily="34" charset="0"/>
                  </a:rPr>
                  <a:t> on the </a:t>
                </a:r>
                <a:r>
                  <a:rPr lang="it-IT" altLang="it-IT" i="0" dirty="0" err="1">
                    <a:solidFill>
                      <a:srgbClr val="002060"/>
                    </a:solidFill>
                    <a:latin typeface="Arial Narrow" pitchFamily="34" charset="0"/>
                  </a:rPr>
                  <a:t>cadastral</a:t>
                </a:r>
                <a:r>
                  <a:rPr lang="it-IT" altLang="it-IT" i="0" dirty="0">
                    <a:solidFill>
                      <a:srgbClr val="002060"/>
                    </a:solidFill>
                    <a:latin typeface="Arial Narrow" pitchFamily="34" charset="0"/>
                  </a:rPr>
                  <a:t> </a:t>
                </a:r>
                <a:r>
                  <a:rPr lang="it-IT" altLang="it-IT" i="0" dirty="0" err="1">
                    <a:solidFill>
                      <a:srgbClr val="002060"/>
                    </a:solidFill>
                    <a:latin typeface="Arial Narrow" pitchFamily="34" charset="0"/>
                  </a:rPr>
                  <a:t>map</a:t>
                </a:r>
                <a:endParaRPr lang="it-IT" altLang="it-IT" i="0" dirty="0">
                  <a:solidFill>
                    <a:srgbClr val="002060"/>
                  </a:solidFill>
                  <a:latin typeface="Arial Narrow" pitchFamily="34" charset="0"/>
                </a:endParaRPr>
              </a:p>
            </p:txBody>
          </p:sp>
        </p:grpSp>
        <p:pic>
          <p:nvPicPr>
            <p:cNvPr id="19473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82" y="3527"/>
              <a:ext cx="1010" cy="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9460" name="Rectangle 11" descr="Pergamena"/>
          <p:cNvSpPr>
            <a:spLocks noChangeArrowheads="1"/>
          </p:cNvSpPr>
          <p:nvPr/>
        </p:nvSpPr>
        <p:spPr bwMode="auto">
          <a:xfrm>
            <a:off x="2209742" y="120921"/>
            <a:ext cx="5319626" cy="397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10" tIns="44410" rIns="90410" bIns="44410" anchor="ctr"/>
          <a:lstStyle/>
          <a:p>
            <a:pPr algn="ctr" defTabSz="456215">
              <a:spcBef>
                <a:spcPct val="0"/>
              </a:spcBef>
            </a:pPr>
            <a:r>
              <a:rPr lang="it-IT" altLang="it-IT" i="0" dirty="0">
                <a:solidFill>
                  <a:srgbClr val="002060"/>
                </a:solidFill>
                <a:latin typeface="Arial Narrow" pitchFamily="34" charset="0"/>
              </a:rPr>
              <a:t>The </a:t>
            </a:r>
            <a:r>
              <a:rPr lang="it-IT" altLang="it-IT" i="0" dirty="0" err="1">
                <a:solidFill>
                  <a:srgbClr val="002060"/>
                </a:solidFill>
                <a:latin typeface="Arial Narrow" pitchFamily="34" charset="0"/>
              </a:rPr>
              <a:t>cadastre</a:t>
            </a:r>
            <a:r>
              <a:rPr lang="it-IT" altLang="it-IT" i="0" dirty="0">
                <a:solidFill>
                  <a:srgbClr val="002060"/>
                </a:solidFill>
                <a:latin typeface="Arial Narrow" pitchFamily="34" charset="0"/>
              </a:rPr>
              <a:t> for the </a:t>
            </a:r>
            <a:r>
              <a:rPr lang="it-IT" altLang="it-IT" i="0" dirty="0" err="1">
                <a:solidFill>
                  <a:srgbClr val="002060"/>
                </a:solidFill>
                <a:latin typeface="Arial Narrow" pitchFamily="34" charset="0"/>
              </a:rPr>
              <a:t>fight</a:t>
            </a:r>
            <a:r>
              <a:rPr lang="it-IT" altLang="it-IT" i="0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it-IT" altLang="it-IT" i="0" dirty="0" err="1">
                <a:solidFill>
                  <a:srgbClr val="002060"/>
                </a:solidFill>
                <a:latin typeface="Arial Narrow" pitchFamily="34" charset="0"/>
              </a:rPr>
              <a:t>against</a:t>
            </a:r>
            <a:r>
              <a:rPr lang="it-IT" altLang="it-IT" i="0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it-IT" altLang="it-IT" i="0" dirty="0" err="1">
                <a:solidFill>
                  <a:srgbClr val="002060"/>
                </a:solidFill>
                <a:latin typeface="Arial Narrow" pitchFamily="34" charset="0"/>
              </a:rPr>
              <a:t>tax</a:t>
            </a:r>
            <a:r>
              <a:rPr lang="it-IT" altLang="it-IT" i="0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it-IT" altLang="it-IT" i="0" dirty="0" err="1" smtClean="0">
                <a:solidFill>
                  <a:srgbClr val="002060"/>
                </a:solidFill>
                <a:latin typeface="Arial Narrow" pitchFamily="34" charset="0"/>
              </a:rPr>
              <a:t>evasion</a:t>
            </a:r>
            <a:endParaRPr lang="it-IT" altLang="it-IT" i="0" dirty="0" smtClean="0">
              <a:solidFill>
                <a:srgbClr val="002060"/>
              </a:solidFill>
              <a:latin typeface="Arial Narrow" pitchFamily="34" charset="0"/>
            </a:endParaRPr>
          </a:p>
        </p:txBody>
      </p:sp>
      <p:grpSp>
        <p:nvGrpSpPr>
          <p:cNvPr id="19461" name="Group 19"/>
          <p:cNvGrpSpPr>
            <a:grpSpLocks/>
          </p:cNvGrpSpPr>
          <p:nvPr/>
        </p:nvGrpSpPr>
        <p:grpSpPr bwMode="auto">
          <a:xfrm>
            <a:off x="28526" y="1079660"/>
            <a:ext cx="4321433" cy="3005773"/>
            <a:chOff x="21" y="702"/>
            <a:chExt cx="3182" cy="2088"/>
          </a:xfrm>
        </p:grpSpPr>
        <p:pic>
          <p:nvPicPr>
            <p:cNvPr id="1947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" y="702"/>
              <a:ext cx="3182" cy="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471" name="AutoShape 15"/>
            <p:cNvSpPr>
              <a:spLocks noChangeArrowheads="1"/>
            </p:cNvSpPr>
            <p:nvPr/>
          </p:nvSpPr>
          <p:spPr bwMode="auto">
            <a:xfrm>
              <a:off x="644" y="750"/>
              <a:ext cx="2151" cy="27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DFCC0"/>
                </a:gs>
                <a:gs pos="100000">
                  <a:srgbClr val="D0D09E"/>
                </a:gs>
              </a:gsLst>
              <a:lin ang="5400000" scaled="1"/>
            </a:gradFill>
            <a:ln w="12700" algn="ctr">
              <a:solidFill>
                <a:srgbClr val="C0504D"/>
              </a:solidFill>
              <a:round/>
              <a:headEnd/>
              <a:tailEnd/>
            </a:ln>
            <a:effectLst>
              <a:outerShdw dist="28398" dir="3806097" algn="ctr" rotWithShape="0">
                <a:srgbClr val="622423"/>
              </a:outerShdw>
            </a:effectLst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i="0" dirty="0" err="1">
                  <a:solidFill>
                    <a:srgbClr val="002060"/>
                  </a:solidFill>
                  <a:latin typeface="Arial Narrow" pitchFamily="34" charset="0"/>
                </a:rPr>
                <a:t>Elevation</a:t>
              </a:r>
              <a:r>
                <a:rPr lang="it-IT" altLang="it-IT" i="0" dirty="0">
                  <a:solidFill>
                    <a:srgbClr val="002060"/>
                  </a:solidFill>
                  <a:latin typeface="Arial Narrow" pitchFamily="34" charset="0"/>
                </a:rPr>
                <a:t> </a:t>
              </a:r>
              <a:r>
                <a:rPr lang="it-IT" altLang="it-IT" i="0" dirty="0" err="1">
                  <a:solidFill>
                    <a:srgbClr val="002060"/>
                  </a:solidFill>
                  <a:latin typeface="Arial Narrow" pitchFamily="34" charset="0"/>
                </a:rPr>
                <a:t>Surface</a:t>
              </a:r>
              <a:r>
                <a:rPr lang="it-IT" altLang="it-IT" i="0" dirty="0">
                  <a:solidFill>
                    <a:srgbClr val="002060"/>
                  </a:solidFill>
                  <a:latin typeface="Arial Narrow" pitchFamily="34" charset="0"/>
                </a:rPr>
                <a:t> Model  (ESM)</a:t>
              </a:r>
            </a:p>
          </p:txBody>
        </p:sp>
      </p:grpSp>
      <p:grpSp>
        <p:nvGrpSpPr>
          <p:cNvPr id="19462" name="Group 21"/>
          <p:cNvGrpSpPr>
            <a:grpSpLocks/>
          </p:cNvGrpSpPr>
          <p:nvPr/>
        </p:nvGrpSpPr>
        <p:grpSpPr bwMode="auto">
          <a:xfrm>
            <a:off x="101857" y="4145895"/>
            <a:ext cx="4248096" cy="2681876"/>
            <a:chOff x="75" y="2880"/>
            <a:chExt cx="3128" cy="1863"/>
          </a:xfrm>
        </p:grpSpPr>
        <p:pic>
          <p:nvPicPr>
            <p:cNvPr id="1946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5" y="2880"/>
              <a:ext cx="3128" cy="1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469" name="AutoShape 17"/>
            <p:cNvSpPr>
              <a:spLocks noChangeArrowheads="1"/>
            </p:cNvSpPr>
            <p:nvPr/>
          </p:nvSpPr>
          <p:spPr bwMode="auto">
            <a:xfrm>
              <a:off x="409" y="4224"/>
              <a:ext cx="2586" cy="48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DFCC0"/>
                </a:gs>
                <a:gs pos="100000">
                  <a:srgbClr val="D0D09E"/>
                </a:gs>
              </a:gsLst>
              <a:lin ang="5400000" scaled="1"/>
            </a:gradFill>
            <a:ln w="12700" algn="ctr">
              <a:solidFill>
                <a:srgbClr val="C0504D"/>
              </a:solidFill>
              <a:round/>
              <a:headEnd/>
              <a:tailEnd/>
            </a:ln>
            <a:effectLst>
              <a:outerShdw dist="28398" dir="3806097" algn="ctr" rotWithShape="0">
                <a:srgbClr val="622423"/>
              </a:outerShdw>
            </a:effectLst>
          </p:spPr>
          <p:txBody>
            <a:bodyPr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i="0" dirty="0" err="1">
                  <a:solidFill>
                    <a:srgbClr val="002060"/>
                  </a:solidFill>
                  <a:latin typeface="Arial Narrow" pitchFamily="34" charset="0"/>
                </a:rPr>
                <a:t>Classification</a:t>
              </a:r>
              <a:r>
                <a:rPr lang="it-IT" altLang="it-IT" i="0" dirty="0">
                  <a:solidFill>
                    <a:srgbClr val="002060"/>
                  </a:solidFill>
                  <a:latin typeface="Arial Narrow" pitchFamily="34" charset="0"/>
                </a:rPr>
                <a:t> of </a:t>
              </a:r>
              <a:r>
                <a:rPr lang="it-IT" altLang="it-IT" i="0" dirty="0" err="1">
                  <a:solidFill>
                    <a:srgbClr val="002060"/>
                  </a:solidFill>
                  <a:latin typeface="Arial Narrow" pitchFamily="34" charset="0"/>
                </a:rPr>
                <a:t>buildings</a:t>
              </a:r>
              <a:r>
                <a:rPr lang="it-IT" altLang="it-IT" i="0" dirty="0">
                  <a:solidFill>
                    <a:srgbClr val="002060"/>
                  </a:solidFill>
                  <a:latin typeface="Arial Narrow" pitchFamily="34" charset="0"/>
                </a:rPr>
                <a:t> (</a:t>
              </a:r>
              <a:r>
                <a:rPr lang="it-IT" altLang="it-IT" i="0" dirty="0" err="1">
                  <a:solidFill>
                    <a:srgbClr val="002060"/>
                  </a:solidFill>
                  <a:latin typeface="Arial Narrow" pitchFamily="34" charset="0"/>
                </a:rPr>
                <a:t>red</a:t>
              </a:r>
              <a:r>
                <a:rPr lang="it-IT" altLang="it-IT" i="0" dirty="0">
                  <a:solidFill>
                    <a:srgbClr val="002060"/>
                  </a:solidFill>
                  <a:latin typeface="Arial Narrow" pitchFamily="34" charset="0"/>
                </a:rPr>
                <a:t>) and </a:t>
              </a:r>
              <a:r>
                <a:rPr lang="it-IT" altLang="it-IT" i="0" dirty="0" err="1">
                  <a:solidFill>
                    <a:srgbClr val="002060"/>
                  </a:solidFill>
                  <a:latin typeface="Arial Narrow" pitchFamily="34" charset="0"/>
                </a:rPr>
                <a:t>vegetation</a:t>
              </a:r>
              <a:r>
                <a:rPr lang="it-IT" altLang="it-IT" i="0" dirty="0">
                  <a:solidFill>
                    <a:srgbClr val="002060"/>
                  </a:solidFill>
                  <a:latin typeface="Arial Narrow" pitchFamily="34" charset="0"/>
                </a:rPr>
                <a:t> (green) with </a:t>
              </a:r>
              <a:r>
                <a:rPr lang="it-IT" altLang="it-IT" i="0" dirty="0" err="1">
                  <a:solidFill>
                    <a:srgbClr val="002060"/>
                  </a:solidFill>
                  <a:latin typeface="Arial Narrow" pitchFamily="34" charset="0"/>
                </a:rPr>
                <a:t>infrared</a:t>
              </a:r>
              <a:r>
                <a:rPr lang="it-IT" altLang="it-IT" i="0" dirty="0">
                  <a:solidFill>
                    <a:srgbClr val="002060"/>
                  </a:solidFill>
                  <a:latin typeface="Arial Narrow" pitchFamily="34" charset="0"/>
                </a:rPr>
                <a:t> images</a:t>
              </a:r>
            </a:p>
          </p:txBody>
        </p:sp>
      </p:grpSp>
      <p:grpSp>
        <p:nvGrpSpPr>
          <p:cNvPr id="19463" name="Group 20"/>
          <p:cNvGrpSpPr>
            <a:grpSpLocks/>
          </p:cNvGrpSpPr>
          <p:nvPr/>
        </p:nvGrpSpPr>
        <p:grpSpPr bwMode="auto">
          <a:xfrm>
            <a:off x="4514281" y="1079665"/>
            <a:ext cx="4438228" cy="3021609"/>
            <a:chOff x="3324" y="691"/>
            <a:chExt cx="3268" cy="2099"/>
          </a:xfrm>
        </p:grpSpPr>
        <p:pic>
          <p:nvPicPr>
            <p:cNvPr id="19466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24" y="691"/>
              <a:ext cx="3268" cy="2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467" name="AutoShape 18"/>
            <p:cNvSpPr>
              <a:spLocks noChangeArrowheads="1"/>
            </p:cNvSpPr>
            <p:nvPr/>
          </p:nvSpPr>
          <p:spPr bwMode="auto">
            <a:xfrm>
              <a:off x="3334" y="712"/>
              <a:ext cx="3228" cy="29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DFCC0"/>
                </a:gs>
                <a:gs pos="100000">
                  <a:srgbClr val="D0D09E"/>
                </a:gs>
              </a:gsLst>
              <a:lin ang="5400000" scaled="1"/>
            </a:gradFill>
            <a:ln w="12700" algn="ctr">
              <a:solidFill>
                <a:srgbClr val="C0504D"/>
              </a:solidFill>
              <a:round/>
              <a:headEnd/>
              <a:tailEnd/>
            </a:ln>
            <a:effectLst>
              <a:outerShdw dist="28398" dir="3806097" algn="ctr" rotWithShape="0">
                <a:srgbClr val="622423"/>
              </a:outerShdw>
            </a:effectLst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600" i="0" dirty="0" err="1">
                  <a:solidFill>
                    <a:srgbClr val="002060"/>
                  </a:solidFill>
                  <a:latin typeface="Arial Narrow" pitchFamily="34" charset="0"/>
                </a:rPr>
                <a:t>Classification</a:t>
              </a:r>
              <a:r>
                <a:rPr lang="it-IT" altLang="it-IT" sz="1600" i="0" dirty="0">
                  <a:solidFill>
                    <a:srgbClr val="002060"/>
                  </a:solidFill>
                  <a:latin typeface="Arial Narrow" pitchFamily="34" charset="0"/>
                </a:rPr>
                <a:t> of </a:t>
              </a:r>
              <a:r>
                <a:rPr lang="it-IT" altLang="it-IT" sz="1600" i="0" dirty="0" err="1">
                  <a:solidFill>
                    <a:srgbClr val="002060"/>
                  </a:solidFill>
                  <a:latin typeface="Arial Narrow" pitchFamily="34" charset="0"/>
                </a:rPr>
                <a:t>objects</a:t>
              </a:r>
              <a:r>
                <a:rPr lang="it-IT" altLang="it-IT" sz="1600" i="0" dirty="0">
                  <a:solidFill>
                    <a:srgbClr val="002060"/>
                  </a:solidFill>
                  <a:latin typeface="Arial Narrow" pitchFamily="34" charset="0"/>
                </a:rPr>
                <a:t> </a:t>
              </a:r>
              <a:r>
                <a:rPr lang="it-IT" altLang="it-IT" sz="1600" i="0" dirty="0" err="1">
                  <a:solidFill>
                    <a:srgbClr val="002060"/>
                  </a:solidFill>
                  <a:latin typeface="Arial Narrow" pitchFamily="34" charset="0"/>
                </a:rPr>
                <a:t>aboveground</a:t>
              </a:r>
              <a:r>
                <a:rPr lang="it-IT" altLang="it-IT" sz="1600" i="0" dirty="0">
                  <a:solidFill>
                    <a:srgbClr val="002060"/>
                  </a:solidFill>
                  <a:latin typeface="Arial Narrow" pitchFamily="34" charset="0"/>
                </a:rPr>
                <a:t> </a:t>
              </a:r>
              <a:r>
                <a:rPr lang="it-IT" altLang="it-IT" sz="1600" i="0" dirty="0" err="1">
                  <a:solidFill>
                    <a:srgbClr val="002060"/>
                  </a:solidFill>
                  <a:latin typeface="Arial Narrow" pitchFamily="34" charset="0"/>
                </a:rPr>
                <a:t>based</a:t>
              </a:r>
              <a:r>
                <a:rPr lang="it-IT" altLang="it-IT" sz="1600" i="0" dirty="0">
                  <a:solidFill>
                    <a:srgbClr val="002060"/>
                  </a:solidFill>
                  <a:latin typeface="Arial Narrow" pitchFamily="34" charset="0"/>
                </a:rPr>
                <a:t> on </a:t>
              </a:r>
              <a:r>
                <a:rPr lang="it-IT" altLang="it-IT" sz="1600" i="0" dirty="0" err="1">
                  <a:solidFill>
                    <a:srgbClr val="002060"/>
                  </a:solidFill>
                  <a:latin typeface="Arial Narrow" pitchFamily="34" charset="0"/>
                </a:rPr>
                <a:t>height</a:t>
              </a:r>
              <a:r>
                <a:rPr lang="it-IT" altLang="it-IT" sz="1600" i="0" dirty="0">
                  <a:solidFill>
                    <a:srgbClr val="002060"/>
                  </a:solidFill>
                </a:rPr>
                <a:t> </a:t>
              </a:r>
            </a:p>
          </p:txBody>
        </p:sp>
      </p:grpSp>
      <p:sp>
        <p:nvSpPr>
          <p:cNvPr id="19464" name="AutoShape 14"/>
          <p:cNvSpPr>
            <a:spLocks noChangeArrowheads="1"/>
          </p:cNvSpPr>
          <p:nvPr/>
        </p:nvSpPr>
        <p:spPr bwMode="auto">
          <a:xfrm>
            <a:off x="5" y="3382938"/>
            <a:ext cx="8911767" cy="76296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DFCC0"/>
              </a:gs>
              <a:gs pos="100000">
                <a:srgbClr val="D0D09E"/>
              </a:gs>
            </a:gsLst>
            <a:lin ang="5400000" scaled="1"/>
          </a:gradFill>
          <a:ln w="12700" algn="ctr">
            <a:solidFill>
              <a:srgbClr val="C0504D"/>
            </a:solidFill>
            <a:round/>
            <a:headEnd/>
            <a:tailEnd/>
          </a:ln>
          <a:effectLst>
            <a:outerShdw dist="28398" dir="3806097" algn="ctr" rotWithShape="0">
              <a:srgbClr val="622423"/>
            </a:outerShdw>
          </a:effectLst>
        </p:spPr>
        <p:txBody>
          <a:bodyPr lIns="80115" tIns="40058" rIns="80115" bIns="40058"/>
          <a:lstStyle/>
          <a:p>
            <a:pPr algn="ctr"/>
            <a:r>
              <a:rPr lang="it-IT" altLang="it-IT" i="0" dirty="0">
                <a:solidFill>
                  <a:srgbClr val="002060"/>
                </a:solidFill>
                <a:latin typeface="Arial Narrow" pitchFamily="34" charset="0"/>
              </a:rPr>
              <a:t>Integration of the </a:t>
            </a:r>
            <a:r>
              <a:rPr lang="it-IT" altLang="it-IT" i="0" dirty="0" err="1">
                <a:solidFill>
                  <a:srgbClr val="002060"/>
                </a:solidFill>
                <a:latin typeface="Arial Narrow" pitchFamily="34" charset="0"/>
              </a:rPr>
              <a:t>cadastral</a:t>
            </a:r>
            <a:r>
              <a:rPr lang="it-IT" altLang="it-IT" i="0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it-IT" altLang="it-IT" i="0" dirty="0" err="1">
                <a:solidFill>
                  <a:srgbClr val="002060"/>
                </a:solidFill>
                <a:latin typeface="Arial Narrow" pitchFamily="34" charset="0"/>
              </a:rPr>
              <a:t>cartography</a:t>
            </a:r>
            <a:r>
              <a:rPr lang="it-IT" altLang="it-IT" i="0" dirty="0">
                <a:solidFill>
                  <a:srgbClr val="002060"/>
                </a:solidFill>
                <a:latin typeface="Arial Narrow" pitchFamily="34" charset="0"/>
              </a:rPr>
              <a:t> with DEM, ESM, </a:t>
            </a:r>
            <a:r>
              <a:rPr lang="it-IT" altLang="it-IT" i="0" dirty="0" err="1">
                <a:solidFill>
                  <a:srgbClr val="002060"/>
                </a:solidFill>
                <a:latin typeface="Arial Narrow" pitchFamily="34" charset="0"/>
              </a:rPr>
              <a:t>Infrared</a:t>
            </a:r>
            <a:r>
              <a:rPr lang="it-IT" altLang="it-IT" i="0" dirty="0">
                <a:solidFill>
                  <a:srgbClr val="002060"/>
                </a:solidFill>
                <a:latin typeface="Arial Narrow" pitchFamily="34" charset="0"/>
              </a:rPr>
              <a:t> Images, </a:t>
            </a:r>
          </a:p>
          <a:p>
            <a:pPr algn="ctr"/>
            <a:r>
              <a:rPr lang="it-IT" altLang="it-IT" i="0" dirty="0">
                <a:solidFill>
                  <a:srgbClr val="002060"/>
                </a:solidFill>
                <a:latin typeface="Arial Narrow" pitchFamily="34" charset="0"/>
              </a:rPr>
              <a:t>and </a:t>
            </a:r>
            <a:r>
              <a:rPr lang="it-IT" altLang="it-IT" i="0" dirty="0" err="1">
                <a:solidFill>
                  <a:srgbClr val="002060"/>
                </a:solidFill>
                <a:latin typeface="Arial Narrow" pitchFamily="34" charset="0"/>
              </a:rPr>
              <a:t>ortho</a:t>
            </a:r>
            <a:r>
              <a:rPr lang="it-IT" altLang="it-IT" i="0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it-IT" altLang="it-IT" i="0" dirty="0" err="1">
                <a:solidFill>
                  <a:srgbClr val="002060"/>
                </a:solidFill>
                <a:latin typeface="Arial Narrow" pitchFamily="34" charset="0"/>
              </a:rPr>
              <a:t>imagery</a:t>
            </a:r>
            <a:r>
              <a:rPr lang="it-IT" altLang="it-IT" i="0" dirty="0">
                <a:solidFill>
                  <a:srgbClr val="002060"/>
                </a:solidFill>
                <a:latin typeface="Arial Narrow" pitchFamily="34" charset="0"/>
              </a:rPr>
              <a:t>, for the </a:t>
            </a:r>
            <a:r>
              <a:rPr lang="it-IT" altLang="it-IT" i="0" dirty="0" err="1">
                <a:solidFill>
                  <a:srgbClr val="002060"/>
                </a:solidFill>
                <a:latin typeface="Arial Narrow" pitchFamily="34" charset="0"/>
              </a:rPr>
              <a:t>automatic</a:t>
            </a:r>
            <a:r>
              <a:rPr lang="it-IT" altLang="it-IT" i="0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it-IT" altLang="it-IT" i="0" dirty="0" err="1">
                <a:solidFill>
                  <a:srgbClr val="002060"/>
                </a:solidFill>
                <a:latin typeface="Arial Narrow" pitchFamily="34" charset="0"/>
              </a:rPr>
              <a:t>identification</a:t>
            </a:r>
            <a:r>
              <a:rPr lang="it-IT" altLang="it-IT" i="0" dirty="0">
                <a:solidFill>
                  <a:srgbClr val="002060"/>
                </a:solidFill>
                <a:latin typeface="Arial Narrow" pitchFamily="34" charset="0"/>
              </a:rPr>
              <a:t> of </a:t>
            </a:r>
            <a:r>
              <a:rPr lang="it-IT" altLang="it-IT" i="0" dirty="0" err="1">
                <a:solidFill>
                  <a:srgbClr val="002060"/>
                </a:solidFill>
                <a:latin typeface="Arial Narrow" pitchFamily="34" charset="0"/>
              </a:rPr>
              <a:t>buildings</a:t>
            </a:r>
            <a:r>
              <a:rPr lang="it-IT" altLang="it-IT" i="0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it-IT" altLang="it-IT" i="0" dirty="0" err="1">
                <a:solidFill>
                  <a:srgbClr val="002060"/>
                </a:solidFill>
                <a:latin typeface="Arial Narrow" pitchFamily="34" charset="0"/>
              </a:rPr>
              <a:t>not</a:t>
            </a:r>
            <a:r>
              <a:rPr lang="it-IT" altLang="it-IT" i="0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it-IT" altLang="it-IT" i="0" dirty="0" err="1">
                <a:solidFill>
                  <a:srgbClr val="002060"/>
                </a:solidFill>
                <a:latin typeface="Arial Narrow" pitchFamily="34" charset="0"/>
              </a:rPr>
              <a:t>declared</a:t>
            </a:r>
            <a:r>
              <a:rPr lang="it-IT" altLang="it-IT" i="0" dirty="0">
                <a:solidFill>
                  <a:srgbClr val="002060"/>
                </a:solidFill>
                <a:latin typeface="Arial Narrow" pitchFamily="34" charset="0"/>
              </a:rPr>
              <a:t>  to the </a:t>
            </a:r>
            <a:r>
              <a:rPr lang="it-IT" altLang="it-IT" i="0" dirty="0" err="1">
                <a:solidFill>
                  <a:srgbClr val="002060"/>
                </a:solidFill>
                <a:latin typeface="Arial Narrow" pitchFamily="34" charset="0"/>
              </a:rPr>
              <a:t>cadastre</a:t>
            </a:r>
            <a:endParaRPr lang="it-IT" altLang="it-IT" i="0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19" name="AutoShape 14"/>
          <p:cNvSpPr>
            <a:spLocks noChangeArrowheads="1"/>
          </p:cNvSpPr>
          <p:nvPr/>
        </p:nvSpPr>
        <p:spPr bwMode="auto">
          <a:xfrm>
            <a:off x="-4838" y="3391385"/>
            <a:ext cx="8952509" cy="82198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DFCC0"/>
              </a:gs>
              <a:gs pos="100000">
                <a:srgbClr val="D0D09E"/>
              </a:gs>
            </a:gsLst>
            <a:lin ang="5400000" scaled="1"/>
          </a:gradFill>
          <a:ln w="12700" algn="ctr">
            <a:solidFill>
              <a:srgbClr val="C0504D"/>
            </a:solidFill>
            <a:round/>
            <a:headEnd/>
            <a:tailEnd/>
          </a:ln>
          <a:effectLst>
            <a:outerShdw dist="28398" dir="3806097" algn="ctr" rotWithShape="0">
              <a:srgbClr val="622423"/>
            </a:outerShdw>
          </a:effectLst>
        </p:spPr>
        <p:txBody>
          <a:bodyPr lIns="80115" tIns="40058" rIns="80115" bIns="40058"/>
          <a:lstStyle/>
          <a:p>
            <a:pPr algn="ctr">
              <a:buFont typeface="Arial" charset="0"/>
              <a:buNone/>
              <a:defRPr/>
            </a:pPr>
            <a:r>
              <a:rPr lang="it-IT" i="0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  <a:cs typeface="+mn-cs"/>
              </a:rPr>
              <a:t>From 2007 to 2010</a:t>
            </a:r>
          </a:p>
          <a:p>
            <a:pPr algn="ctr">
              <a:buFont typeface="Arial" charset="0"/>
              <a:buNone/>
              <a:defRPr/>
            </a:pPr>
            <a:r>
              <a:rPr lang="it-IT" i="0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  <a:cs typeface="+mn-cs"/>
              </a:rPr>
              <a:t>more </a:t>
            </a:r>
            <a:r>
              <a:rPr lang="it-IT" i="0" dirty="0" err="1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  <a:cs typeface="+mn-cs"/>
              </a:rPr>
              <a:t>than</a:t>
            </a:r>
            <a:r>
              <a:rPr lang="it-IT" i="0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  <a:cs typeface="+mn-cs"/>
              </a:rPr>
              <a:t> 2.000.000 </a:t>
            </a:r>
            <a:r>
              <a:rPr lang="it-IT" i="0" dirty="0" err="1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  <a:cs typeface="+mn-cs"/>
              </a:rPr>
              <a:t>buildings</a:t>
            </a:r>
            <a:r>
              <a:rPr lang="it-IT" i="0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  <a:cs typeface="+mn-cs"/>
              </a:rPr>
              <a:t> </a:t>
            </a:r>
            <a:r>
              <a:rPr lang="it-IT" i="0" dirty="0" err="1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  <a:cs typeface="+mn-cs"/>
              </a:rPr>
              <a:t>not</a:t>
            </a:r>
            <a:r>
              <a:rPr lang="it-IT" i="0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  <a:cs typeface="+mn-cs"/>
              </a:rPr>
              <a:t> </a:t>
            </a:r>
            <a:r>
              <a:rPr lang="it-IT" i="0" dirty="0" err="1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  <a:cs typeface="+mn-cs"/>
              </a:rPr>
              <a:t>declared</a:t>
            </a:r>
            <a:r>
              <a:rPr lang="it-IT" i="0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  <a:cs typeface="+mn-cs"/>
              </a:rPr>
              <a:t> to the </a:t>
            </a:r>
            <a:r>
              <a:rPr lang="it-IT" i="0" dirty="0" err="1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  <a:cs typeface="+mn-cs"/>
              </a:rPr>
              <a:t>Italian</a:t>
            </a:r>
            <a:r>
              <a:rPr lang="it-IT" i="0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  <a:cs typeface="+mn-cs"/>
              </a:rPr>
              <a:t> </a:t>
            </a:r>
            <a:r>
              <a:rPr lang="it-IT" i="0" dirty="0" err="1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  <a:cs typeface="+mn-cs"/>
              </a:rPr>
              <a:t>cadastre</a:t>
            </a:r>
            <a:r>
              <a:rPr lang="it-IT" i="0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  <a:cs typeface="+mn-cs"/>
              </a:rPr>
              <a:t> </a:t>
            </a:r>
            <a:r>
              <a:rPr lang="it-IT" i="0" dirty="0" err="1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  <a:cs typeface="+mn-cs"/>
              </a:rPr>
              <a:t>have</a:t>
            </a:r>
            <a:r>
              <a:rPr lang="it-IT" i="0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  <a:cs typeface="+mn-cs"/>
              </a:rPr>
              <a:t> </a:t>
            </a:r>
            <a:r>
              <a:rPr lang="it-IT" i="0" dirty="0" err="1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  <a:cs typeface="+mn-cs"/>
              </a:rPr>
              <a:t>been</a:t>
            </a:r>
            <a:r>
              <a:rPr lang="it-IT" i="0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  <a:cs typeface="+mn-cs"/>
              </a:rPr>
              <a:t> </a:t>
            </a:r>
            <a:r>
              <a:rPr lang="it-IT" i="0" dirty="0" err="1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  <a:cs typeface="+mn-cs"/>
              </a:rPr>
              <a:t>automatically</a:t>
            </a:r>
            <a:r>
              <a:rPr lang="it-IT" i="0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  <a:cs typeface="+mn-cs"/>
              </a:rPr>
              <a:t> </a:t>
            </a:r>
            <a:r>
              <a:rPr lang="it-IT" i="0" dirty="0" err="1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  <a:cs typeface="+mn-cs"/>
              </a:rPr>
              <a:t>Identified</a:t>
            </a:r>
            <a:r>
              <a:rPr lang="it-IT" i="0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  <a:cs typeface="+mn-cs"/>
              </a:rPr>
              <a:t> </a:t>
            </a:r>
            <a:r>
              <a:rPr lang="it-IT" i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  <a:ea typeface="ＭＳ Ｐゴシック" pitchFamily="1" charset="-128"/>
                <a:cs typeface="+mn-cs"/>
              </a:rPr>
              <a:t> </a:t>
            </a:r>
          </a:p>
          <a:p>
            <a:pPr algn="ctr">
              <a:buFont typeface="Arial" charset="0"/>
              <a:buNone/>
              <a:defRPr/>
            </a:pPr>
            <a:endParaRPr lang="it-IT" i="0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  <a:ea typeface="ＭＳ Ｐゴシック" pitchFamily="1" charset="-128"/>
              <a:cs typeface="+mn-cs"/>
            </a:endParaRPr>
          </a:p>
        </p:txBody>
      </p:sp>
      <p:sp>
        <p:nvSpPr>
          <p:cNvPr id="22" name="AutoShape 13"/>
          <p:cNvSpPr>
            <a:spLocks noChangeArrowheads="1"/>
          </p:cNvSpPr>
          <p:nvPr/>
        </p:nvSpPr>
        <p:spPr bwMode="auto">
          <a:xfrm>
            <a:off x="0" y="3356992"/>
            <a:ext cx="8936966" cy="105417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DFCC0"/>
              </a:gs>
              <a:gs pos="100000">
                <a:srgbClr val="D0D09E"/>
              </a:gs>
            </a:gsLst>
            <a:lin ang="5400000" scaled="1"/>
          </a:gradFill>
          <a:ln w="12700" algn="ctr">
            <a:solidFill>
              <a:srgbClr val="C0504D"/>
            </a:solidFill>
            <a:round/>
            <a:headEnd/>
            <a:tailEnd/>
          </a:ln>
          <a:effectLst>
            <a:outerShdw dist="28398" dir="3806097" algn="ctr" rotWithShape="0">
              <a:srgbClr val="622423"/>
            </a:outerShdw>
          </a:effectLst>
        </p:spPr>
        <p:txBody>
          <a:bodyPr lIns="80155" tIns="40078" rIns="80155" bIns="40078"/>
          <a:lstStyle/>
          <a:p>
            <a:pPr algn="ctr" defTabSz="400050" eaLnBrk="0" hangingPunct="0">
              <a:spcBef>
                <a:spcPct val="20000"/>
              </a:spcBef>
              <a:defRPr/>
            </a:pPr>
            <a:r>
              <a:rPr lang="it-IT" altLang="it-IT" sz="1600" b="1" dirty="0" smtClean="0">
                <a:solidFill>
                  <a:srgbClr val="002060"/>
                </a:solidFill>
                <a:latin typeface="Calibri" pitchFamily="34" charset="0"/>
              </a:rPr>
              <a:t>The Law 78/2010</a:t>
            </a:r>
            <a:r>
              <a:rPr lang="it-IT" altLang="it-IT" sz="1600" b="1" dirty="0">
                <a:solidFill>
                  <a:srgbClr val="002060"/>
                </a:solidFill>
                <a:latin typeface="Calibri" pitchFamily="34" charset="0"/>
              </a:rPr>
              <a:t>, </a:t>
            </a:r>
            <a:endParaRPr lang="it-IT" altLang="it-IT" sz="1600" b="1" dirty="0" smtClean="0">
              <a:solidFill>
                <a:srgbClr val="002060"/>
              </a:solidFill>
              <a:latin typeface="Calibri" pitchFamily="34" charset="0"/>
            </a:endParaRPr>
          </a:p>
          <a:p>
            <a:pPr algn="ctr" defTabSz="400050" eaLnBrk="0" hangingPunct="0">
              <a:spcBef>
                <a:spcPct val="20000"/>
              </a:spcBef>
              <a:defRPr/>
            </a:pPr>
            <a:r>
              <a:rPr lang="it-IT" altLang="it-IT" sz="1600" b="1" dirty="0" err="1" smtClean="0">
                <a:solidFill>
                  <a:srgbClr val="002060"/>
                </a:solidFill>
                <a:latin typeface="Calibri" pitchFamily="34" charset="0"/>
              </a:rPr>
              <a:t>Gives</a:t>
            </a:r>
            <a:r>
              <a:rPr lang="it-IT" altLang="it-IT" sz="1600" b="1" dirty="0" smtClean="0">
                <a:solidFill>
                  <a:srgbClr val="002060"/>
                </a:solidFill>
                <a:latin typeface="Calibri" pitchFamily="34" charset="0"/>
              </a:rPr>
              <a:t> to the Agenzia delle Entrate  the </a:t>
            </a:r>
            <a:r>
              <a:rPr lang="it-IT" altLang="it-IT" sz="1600" b="1" dirty="0" err="1" smtClean="0">
                <a:solidFill>
                  <a:srgbClr val="C00000"/>
                </a:solidFill>
                <a:latin typeface="Calibri" pitchFamily="34" charset="0"/>
              </a:rPr>
              <a:t>periodic</a:t>
            </a:r>
            <a:r>
              <a:rPr lang="it-IT" altLang="it-IT" sz="16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it-IT" altLang="it-IT" sz="1600" b="1" dirty="0" err="1" smtClean="0">
                <a:solidFill>
                  <a:srgbClr val="C00000"/>
                </a:solidFill>
                <a:latin typeface="Calibri" pitchFamily="34" charset="0"/>
              </a:rPr>
              <a:t>monitoring</a:t>
            </a:r>
            <a:r>
              <a:rPr lang="it-IT" altLang="it-IT" sz="1600" b="1" dirty="0" smtClean="0">
                <a:solidFill>
                  <a:srgbClr val="C00000"/>
                </a:solidFill>
                <a:latin typeface="Calibri" pitchFamily="34" charset="0"/>
              </a:rPr>
              <a:t> of </a:t>
            </a:r>
            <a:r>
              <a:rPr lang="it-IT" altLang="it-IT" sz="1600" b="1" dirty="0" err="1" smtClean="0">
                <a:solidFill>
                  <a:srgbClr val="C00000"/>
                </a:solidFill>
                <a:latin typeface="Calibri" pitchFamily="34" charset="0"/>
              </a:rPr>
              <a:t>national</a:t>
            </a:r>
            <a:r>
              <a:rPr lang="it-IT" altLang="it-IT" sz="16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it-IT" altLang="it-IT" sz="1600" b="1" dirty="0" err="1" smtClean="0">
                <a:solidFill>
                  <a:srgbClr val="C00000"/>
                </a:solidFill>
                <a:latin typeface="Calibri" pitchFamily="34" charset="0"/>
              </a:rPr>
              <a:t>territory</a:t>
            </a:r>
            <a:r>
              <a:rPr lang="it-IT" altLang="it-IT" sz="1600" b="1" dirty="0" smtClean="0">
                <a:solidFill>
                  <a:srgbClr val="002060"/>
                </a:solidFill>
                <a:latin typeface="Calibri" pitchFamily="34" charset="0"/>
              </a:rPr>
              <a:t> for </a:t>
            </a:r>
            <a:r>
              <a:rPr lang="it-IT" altLang="it-IT" sz="1600" b="1" dirty="0" err="1" smtClean="0">
                <a:solidFill>
                  <a:srgbClr val="002060"/>
                </a:solidFill>
                <a:latin typeface="Calibri" pitchFamily="34" charset="0"/>
              </a:rPr>
              <a:t>detecting</a:t>
            </a:r>
            <a:r>
              <a:rPr lang="it-IT" altLang="it-IT" sz="1600" b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it-IT" altLang="it-IT" sz="1600" b="1" dirty="0" err="1" smtClean="0">
                <a:solidFill>
                  <a:srgbClr val="002060"/>
                </a:solidFill>
                <a:latin typeface="Calibri" pitchFamily="34" charset="0"/>
              </a:rPr>
              <a:t>other</a:t>
            </a:r>
            <a:r>
              <a:rPr lang="it-IT" altLang="it-IT" sz="1600" b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it-IT" altLang="it-IT" sz="1600" b="1" dirty="0" err="1" smtClean="0">
                <a:solidFill>
                  <a:srgbClr val="002060"/>
                </a:solidFill>
                <a:latin typeface="Calibri" pitchFamily="34" charset="0"/>
              </a:rPr>
              <a:t>buildings</a:t>
            </a:r>
            <a:r>
              <a:rPr lang="it-IT" altLang="it-IT" sz="1600" b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it-IT" altLang="it-IT" sz="1600" b="1" dirty="0" err="1" smtClean="0">
                <a:solidFill>
                  <a:srgbClr val="002060"/>
                </a:solidFill>
                <a:latin typeface="Calibri" pitchFamily="34" charset="0"/>
              </a:rPr>
              <a:t>not</a:t>
            </a:r>
            <a:r>
              <a:rPr lang="it-IT" altLang="it-IT" sz="1600" b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it-IT" altLang="it-IT" sz="1600" b="1" dirty="0" err="1" smtClean="0">
                <a:solidFill>
                  <a:srgbClr val="002060"/>
                </a:solidFill>
                <a:latin typeface="Calibri" pitchFamily="34" charset="0"/>
              </a:rPr>
              <a:t>registered</a:t>
            </a:r>
            <a:r>
              <a:rPr lang="it-IT" altLang="it-IT" sz="1600" b="1" dirty="0" smtClean="0">
                <a:solidFill>
                  <a:srgbClr val="002060"/>
                </a:solidFill>
                <a:latin typeface="Calibri" pitchFamily="34" charset="0"/>
              </a:rPr>
              <a:t> in </a:t>
            </a:r>
            <a:r>
              <a:rPr lang="it-IT" altLang="it-IT" sz="1600" b="1" dirty="0" err="1" smtClean="0">
                <a:solidFill>
                  <a:srgbClr val="002060"/>
                </a:solidFill>
                <a:latin typeface="Calibri" pitchFamily="34" charset="0"/>
              </a:rPr>
              <a:t>cadastre</a:t>
            </a:r>
            <a:r>
              <a:rPr lang="it-IT" altLang="it-IT" sz="1600" b="1" dirty="0" smtClean="0">
                <a:solidFill>
                  <a:srgbClr val="002060"/>
                </a:solidFill>
                <a:latin typeface="Calibri" pitchFamily="34" charset="0"/>
              </a:rPr>
              <a:t>  </a:t>
            </a:r>
            <a:r>
              <a:rPr lang="it-IT" altLang="it-IT" sz="1600" b="1" dirty="0">
                <a:solidFill>
                  <a:srgbClr val="C0504D"/>
                </a:solidFill>
                <a:latin typeface="Calibri" pitchFamily="34" charset="0"/>
              </a:rPr>
              <a:t>	</a:t>
            </a:r>
            <a:endParaRPr lang="it-IT" altLang="it-IT" sz="1600" b="1" dirty="0">
              <a:solidFill>
                <a:srgbClr val="F86A3E"/>
              </a:solidFill>
              <a:latin typeface="Calibri" pitchFamily="34" charset="0"/>
            </a:endParaRPr>
          </a:p>
          <a:p>
            <a:pPr marL="400050" lvl="1" defTabSz="400050" eaLnBrk="0" hangingPunct="0">
              <a:spcBef>
                <a:spcPct val="20000"/>
              </a:spcBef>
              <a:defRPr/>
            </a:pPr>
            <a:endParaRPr lang="it-IT" altLang="it-IT" sz="1600" b="1" dirty="0">
              <a:solidFill>
                <a:srgbClr val="F86A3E"/>
              </a:solidFill>
              <a:latin typeface="Calibri" pitchFamily="34" charset="0"/>
            </a:endParaRPr>
          </a:p>
        </p:txBody>
      </p:sp>
      <p:sp>
        <p:nvSpPr>
          <p:cNvPr id="23" name="Rectangle 11" descr="Pergamena"/>
          <p:cNvSpPr>
            <a:spLocks noChangeArrowheads="1"/>
          </p:cNvSpPr>
          <p:nvPr/>
        </p:nvSpPr>
        <p:spPr bwMode="auto">
          <a:xfrm>
            <a:off x="2207664" y="545405"/>
            <a:ext cx="5319626" cy="397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10" tIns="44410" rIns="90410" bIns="44410" anchor="ctr"/>
          <a:lstStyle/>
          <a:p>
            <a:pPr algn="ctr" defTabSz="456215">
              <a:spcBef>
                <a:spcPct val="0"/>
              </a:spcBef>
            </a:pPr>
            <a:r>
              <a:rPr lang="it-IT" altLang="it-IT" b="1" dirty="0" err="1" smtClean="0">
                <a:solidFill>
                  <a:srgbClr val="002060"/>
                </a:solidFill>
                <a:latin typeface="Calibri" pitchFamily="34" charset="0"/>
              </a:rPr>
              <a:t>Detection</a:t>
            </a:r>
            <a:r>
              <a:rPr lang="it-IT" altLang="it-IT" b="1" dirty="0" smtClean="0">
                <a:solidFill>
                  <a:srgbClr val="002060"/>
                </a:solidFill>
                <a:latin typeface="Calibri" pitchFamily="34" charset="0"/>
              </a:rPr>
              <a:t> of </a:t>
            </a:r>
            <a:r>
              <a:rPr lang="it-IT" altLang="it-IT" b="1" dirty="0" err="1" smtClean="0">
                <a:solidFill>
                  <a:srgbClr val="002060"/>
                </a:solidFill>
                <a:latin typeface="Calibri" pitchFamily="34" charset="0"/>
              </a:rPr>
              <a:t>Buildings</a:t>
            </a:r>
            <a:r>
              <a:rPr lang="it-IT" altLang="it-IT" b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it-IT" altLang="it-IT" b="1" dirty="0" err="1">
                <a:solidFill>
                  <a:srgbClr val="002060"/>
                </a:solidFill>
                <a:latin typeface="Calibri" pitchFamily="34" charset="0"/>
              </a:rPr>
              <a:t>not</a:t>
            </a:r>
            <a:r>
              <a:rPr lang="it-IT" altLang="it-IT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it-IT" altLang="it-IT" b="1" dirty="0" err="1">
                <a:solidFill>
                  <a:srgbClr val="002060"/>
                </a:solidFill>
                <a:latin typeface="Calibri" pitchFamily="34" charset="0"/>
              </a:rPr>
              <a:t>registered</a:t>
            </a:r>
            <a:r>
              <a:rPr lang="it-IT" altLang="it-IT" b="1" dirty="0">
                <a:solidFill>
                  <a:srgbClr val="002060"/>
                </a:solidFill>
                <a:latin typeface="Calibri" pitchFamily="34" charset="0"/>
              </a:rPr>
              <a:t> in </a:t>
            </a:r>
            <a:r>
              <a:rPr lang="it-IT" altLang="it-IT" b="1" dirty="0" err="1">
                <a:solidFill>
                  <a:srgbClr val="002060"/>
                </a:solidFill>
                <a:latin typeface="Calibri" pitchFamily="34" charset="0"/>
              </a:rPr>
              <a:t>cadastre</a:t>
            </a:r>
            <a:r>
              <a:rPr lang="it-IT" altLang="it-IT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endParaRPr lang="it-IT" altLang="it-IT" i="0" dirty="0">
              <a:solidFill>
                <a:srgbClr val="00206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61687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539552" y="63340"/>
            <a:ext cx="6350024" cy="59453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354" tIns="45675" rIns="91354" bIns="45675" anchor="ctr"/>
          <a:lstStyle/>
          <a:p>
            <a:pPr algn="ctr" defTabSz="913823">
              <a:spcBef>
                <a:spcPct val="0"/>
              </a:spcBef>
            </a:pPr>
            <a:r>
              <a:rPr lang="de-DE" altLang="it-IT" i="0" dirty="0">
                <a:solidFill>
                  <a:srgbClr val="002060"/>
                </a:solidFill>
                <a:latin typeface="Arial" pitchFamily="34" charset="0"/>
              </a:rPr>
              <a:t>Aerial </a:t>
            </a:r>
            <a:r>
              <a:rPr lang="de-DE" altLang="it-IT" i="0" dirty="0" err="1">
                <a:solidFill>
                  <a:srgbClr val="002060"/>
                </a:solidFill>
                <a:latin typeface="Arial" pitchFamily="34" charset="0"/>
              </a:rPr>
              <a:t>imagery</a:t>
            </a:r>
            <a:r>
              <a:rPr lang="de-DE" altLang="it-IT" i="0" dirty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de-DE" altLang="it-IT" i="0" dirty="0" err="1" smtClean="0">
                <a:solidFill>
                  <a:srgbClr val="002060"/>
                </a:solidFill>
                <a:latin typeface="Arial" pitchFamily="34" charset="0"/>
              </a:rPr>
              <a:t>acquisition</a:t>
            </a:r>
            <a:r>
              <a:rPr lang="de-DE" altLang="it-IT" dirty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de-DE" altLang="it-IT" i="0" dirty="0" err="1" smtClean="0">
                <a:solidFill>
                  <a:srgbClr val="002060"/>
                </a:solidFill>
                <a:latin typeface="Arial" pitchFamily="34" charset="0"/>
              </a:rPr>
              <a:t>by</a:t>
            </a:r>
            <a:r>
              <a:rPr lang="de-DE" altLang="it-IT" i="0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de-DE" altLang="it-IT" i="0" dirty="0" err="1">
                <a:solidFill>
                  <a:srgbClr val="002060"/>
                </a:solidFill>
                <a:latin typeface="Arial" pitchFamily="34" charset="0"/>
              </a:rPr>
              <a:t>oblique</a:t>
            </a:r>
            <a:r>
              <a:rPr lang="de-DE" altLang="it-IT" i="0" dirty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de-DE" altLang="it-IT" i="0" dirty="0" err="1">
                <a:solidFill>
                  <a:srgbClr val="002060"/>
                </a:solidFill>
                <a:latin typeface="Arial" pitchFamily="34" charset="0"/>
              </a:rPr>
              <a:t>camera</a:t>
            </a:r>
            <a:r>
              <a:rPr lang="de-DE" altLang="it-IT" i="0" dirty="0">
                <a:solidFill>
                  <a:srgbClr val="002060"/>
                </a:solidFill>
                <a:latin typeface="Arial" pitchFamily="34" charset="0"/>
              </a:rPr>
              <a:t>  </a:t>
            </a:r>
            <a:r>
              <a:rPr lang="de-DE" altLang="it-IT" i="0" dirty="0" err="1">
                <a:solidFill>
                  <a:srgbClr val="002060"/>
                </a:solidFill>
                <a:latin typeface="Arial" pitchFamily="34" charset="0"/>
              </a:rPr>
              <a:t>system</a:t>
            </a:r>
            <a:endParaRPr lang="de-DE" altLang="it-IT" i="0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2117258" y="118043"/>
            <a:ext cx="6194234" cy="3587350"/>
            <a:chOff x="2117258" y="118043"/>
            <a:chExt cx="6194234" cy="3587350"/>
          </a:xfrm>
        </p:grpSpPr>
        <p:grpSp>
          <p:nvGrpSpPr>
            <p:cNvPr id="20487" name="Group 8"/>
            <p:cNvGrpSpPr>
              <a:grpSpLocks noChangeAspect="1"/>
            </p:cNvGrpSpPr>
            <p:nvPr/>
          </p:nvGrpSpPr>
          <p:grpSpPr bwMode="auto">
            <a:xfrm>
              <a:off x="6373502" y="118043"/>
              <a:ext cx="1937990" cy="3587350"/>
              <a:chOff x="3515" y="974"/>
              <a:chExt cx="816" cy="1459"/>
            </a:xfrm>
          </p:grpSpPr>
          <p:sp>
            <p:nvSpPr>
              <p:cNvPr id="20502" name="Freeform 9"/>
              <p:cNvSpPr>
                <a:spLocks noChangeAspect="1"/>
              </p:cNvSpPr>
              <p:nvPr/>
            </p:nvSpPr>
            <p:spPr bwMode="auto">
              <a:xfrm>
                <a:off x="3515" y="1162"/>
                <a:ext cx="816" cy="1271"/>
              </a:xfrm>
              <a:custGeom>
                <a:avLst/>
                <a:gdLst>
                  <a:gd name="T0" fmla="*/ 4254 w 454"/>
                  <a:gd name="T1" fmla="*/ 0 h 816"/>
                  <a:gd name="T2" fmla="*/ 0 w 454"/>
                  <a:gd name="T3" fmla="*/ 7483 h 816"/>
                  <a:gd name="T4" fmla="*/ 8519 w 454"/>
                  <a:gd name="T5" fmla="*/ 7483 h 816"/>
                  <a:gd name="T6" fmla="*/ 4254 w 454"/>
                  <a:gd name="T7" fmla="*/ 0 h 8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4"/>
                  <a:gd name="T13" fmla="*/ 0 h 816"/>
                  <a:gd name="T14" fmla="*/ 454 w 454"/>
                  <a:gd name="T15" fmla="*/ 816 h 8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4" h="816">
                    <a:moveTo>
                      <a:pt x="227" y="0"/>
                    </a:moveTo>
                    <a:lnTo>
                      <a:pt x="0" y="816"/>
                    </a:lnTo>
                    <a:lnTo>
                      <a:pt x="454" y="816"/>
                    </a:lnTo>
                    <a:lnTo>
                      <a:pt x="22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rgbClr val="628FC4">
                      <a:alpha val="21999"/>
                    </a:srgbClr>
                  </a:gs>
                </a:gsLst>
                <a:lin ang="5400000" scaled="1"/>
              </a:gradFill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lIns="104287" tIns="52144" rIns="104287" bIns="52144"/>
              <a:lstStyle/>
              <a:p>
                <a:endParaRPr lang="it-IT"/>
              </a:p>
            </p:txBody>
          </p:sp>
          <p:grpSp>
            <p:nvGrpSpPr>
              <p:cNvPr id="20503" name="Group 10"/>
              <p:cNvGrpSpPr>
                <a:grpSpLocks noChangeAspect="1"/>
              </p:cNvGrpSpPr>
              <p:nvPr/>
            </p:nvGrpSpPr>
            <p:grpSpPr bwMode="auto">
              <a:xfrm>
                <a:off x="3605" y="974"/>
                <a:ext cx="636" cy="211"/>
                <a:chOff x="442" y="1049"/>
                <a:chExt cx="4979" cy="1657"/>
              </a:xfrm>
            </p:grpSpPr>
            <p:grpSp>
              <p:nvGrpSpPr>
                <p:cNvPr id="20504" name="Group 11"/>
                <p:cNvGrpSpPr>
                  <a:grpSpLocks noChangeAspect="1"/>
                </p:cNvGrpSpPr>
                <p:nvPr/>
              </p:nvGrpSpPr>
              <p:grpSpPr bwMode="auto">
                <a:xfrm>
                  <a:off x="2948" y="2019"/>
                  <a:ext cx="2473" cy="687"/>
                  <a:chOff x="2948" y="2019"/>
                  <a:chExt cx="2473" cy="687"/>
                </a:xfrm>
              </p:grpSpPr>
              <p:sp>
                <p:nvSpPr>
                  <p:cNvPr id="20521" name="Freeform 12"/>
                  <p:cNvSpPr>
                    <a:spLocks noChangeAspect="1"/>
                  </p:cNvSpPr>
                  <p:nvPr/>
                </p:nvSpPr>
                <p:spPr bwMode="auto">
                  <a:xfrm>
                    <a:off x="3000" y="2238"/>
                    <a:ext cx="2421" cy="318"/>
                  </a:xfrm>
                  <a:custGeom>
                    <a:avLst/>
                    <a:gdLst>
                      <a:gd name="T0" fmla="*/ 0 w 2421"/>
                      <a:gd name="T1" fmla="*/ 318 h 318"/>
                      <a:gd name="T2" fmla="*/ 2415 w 2421"/>
                      <a:gd name="T3" fmla="*/ 36 h 318"/>
                      <a:gd name="T4" fmla="*/ 2421 w 2421"/>
                      <a:gd name="T5" fmla="*/ 15 h 318"/>
                      <a:gd name="T6" fmla="*/ 2409 w 2421"/>
                      <a:gd name="T7" fmla="*/ 0 h 318"/>
                      <a:gd name="T8" fmla="*/ 156 w 2421"/>
                      <a:gd name="T9" fmla="*/ 171 h 318"/>
                      <a:gd name="T10" fmla="*/ 0 w 2421"/>
                      <a:gd name="T11" fmla="*/ 318 h 318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421"/>
                      <a:gd name="T19" fmla="*/ 0 h 318"/>
                      <a:gd name="T20" fmla="*/ 2421 w 2421"/>
                      <a:gd name="T21" fmla="*/ 318 h 318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421" h="318">
                        <a:moveTo>
                          <a:pt x="0" y="318"/>
                        </a:moveTo>
                        <a:lnTo>
                          <a:pt x="2415" y="36"/>
                        </a:lnTo>
                        <a:lnTo>
                          <a:pt x="2421" y="15"/>
                        </a:lnTo>
                        <a:lnTo>
                          <a:pt x="2409" y="0"/>
                        </a:lnTo>
                        <a:lnTo>
                          <a:pt x="156" y="171"/>
                        </a:lnTo>
                        <a:lnTo>
                          <a:pt x="0" y="31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FFCC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3175">
                    <a:noFill/>
                    <a:round/>
                    <a:headEnd/>
                    <a:tailEnd/>
                  </a:ln>
                </p:spPr>
                <p:txBody>
                  <a:bodyPr lIns="104287" tIns="52144" rIns="104287" bIns="52144"/>
                  <a:lstStyle/>
                  <a:p>
                    <a:endParaRPr lang="it-IT"/>
                  </a:p>
                </p:txBody>
              </p:sp>
              <p:sp>
                <p:nvSpPr>
                  <p:cNvPr id="20522" name="Oval 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57" y="2198"/>
                    <a:ext cx="271" cy="2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2"/>
                      </a:gs>
                      <a:gs pos="100000">
                        <a:srgbClr val="FFFFCC"/>
                      </a:gs>
                    </a:gsLst>
                    <a:lin ang="18900000" scaled="1"/>
                  </a:gradFill>
                  <a:ln w="3175" algn="ctr">
                    <a:noFill/>
                    <a:round/>
                    <a:headEnd/>
                    <a:tailEnd/>
                  </a:ln>
                </p:spPr>
                <p:txBody>
                  <a:bodyPr wrap="none" lIns="104287" tIns="52144" rIns="104287" bIns="52144" anchor="ctr"/>
                  <a:lstStyle/>
                  <a:p>
                    <a:pPr algn="ctr" defTabSz="913823">
                      <a:spcBef>
                        <a:spcPct val="0"/>
                      </a:spcBef>
                    </a:pPr>
                    <a:endParaRPr lang="it-IT" altLang="it-IT" b="0" i="0">
                      <a:latin typeface="Arial" pitchFamily="34" charset="0"/>
                    </a:endParaRPr>
                  </a:p>
                </p:txBody>
              </p:sp>
              <p:sp>
                <p:nvSpPr>
                  <p:cNvPr id="20523" name="Oval 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40" y="2336"/>
                    <a:ext cx="105" cy="10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D4D4D"/>
                      </a:gs>
                      <a:gs pos="100000">
                        <a:srgbClr val="DDDDDD"/>
                      </a:gs>
                    </a:gsLst>
                    <a:lin ang="18900000" scaled="1"/>
                  </a:gradFill>
                  <a:ln w="6350">
                    <a:noFill/>
                    <a:round/>
                    <a:headEnd/>
                    <a:tailEnd/>
                  </a:ln>
                </p:spPr>
                <p:txBody>
                  <a:bodyPr wrap="none" lIns="104287" tIns="52144" rIns="104287" bIns="52144" anchor="ctr"/>
                  <a:lstStyle/>
                  <a:p>
                    <a:pPr defTabSz="913823">
                      <a:spcBef>
                        <a:spcPct val="0"/>
                      </a:spcBef>
                    </a:pPr>
                    <a:endParaRPr lang="it-IT" altLang="it-IT" b="0" i="0">
                      <a:latin typeface="Arial" pitchFamily="34" charset="0"/>
                    </a:endParaRPr>
                  </a:p>
                </p:txBody>
              </p:sp>
              <p:sp>
                <p:nvSpPr>
                  <p:cNvPr id="20524" name="Oval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40" y="2019"/>
                    <a:ext cx="705" cy="687"/>
                  </a:xfrm>
                  <a:prstGeom prst="ellipse">
                    <a:avLst/>
                  </a:prstGeom>
                  <a:noFill/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104287" tIns="52144" rIns="104287" bIns="52144" anchor="ctr"/>
                  <a:lstStyle/>
                  <a:p>
                    <a:pPr defTabSz="913823">
                      <a:spcBef>
                        <a:spcPct val="0"/>
                      </a:spcBef>
                    </a:pPr>
                    <a:endParaRPr lang="it-IT" altLang="it-IT" b="0" i="0">
                      <a:latin typeface="Arial" pitchFamily="34" charset="0"/>
                    </a:endParaRPr>
                  </a:p>
                </p:txBody>
              </p:sp>
              <p:sp>
                <p:nvSpPr>
                  <p:cNvPr id="20525" name="Freeform 16"/>
                  <p:cNvSpPr>
                    <a:spLocks noChangeAspect="1"/>
                  </p:cNvSpPr>
                  <p:nvPr/>
                </p:nvSpPr>
                <p:spPr bwMode="auto">
                  <a:xfrm>
                    <a:off x="3686" y="2214"/>
                    <a:ext cx="208" cy="129"/>
                  </a:xfrm>
                  <a:custGeom>
                    <a:avLst/>
                    <a:gdLst>
                      <a:gd name="T0" fmla="*/ 53 w 229"/>
                      <a:gd name="T1" fmla="*/ 69 h 135"/>
                      <a:gd name="T2" fmla="*/ 92 w 229"/>
                      <a:gd name="T3" fmla="*/ 92 h 135"/>
                      <a:gd name="T4" fmla="*/ 104 w 229"/>
                      <a:gd name="T5" fmla="*/ 69 h 135"/>
                      <a:gd name="T6" fmla="*/ 81 w 229"/>
                      <a:gd name="T7" fmla="*/ 13 h 135"/>
                      <a:gd name="T8" fmla="*/ 52 w 229"/>
                      <a:gd name="T9" fmla="*/ 0 h 135"/>
                      <a:gd name="T10" fmla="*/ 27 w 229"/>
                      <a:gd name="T11" fmla="*/ 11 h 135"/>
                      <a:gd name="T12" fmla="*/ 4 w 229"/>
                      <a:gd name="T13" fmla="*/ 69 h 135"/>
                      <a:gd name="T14" fmla="*/ 14 w 229"/>
                      <a:gd name="T15" fmla="*/ 94 h 135"/>
                      <a:gd name="T16" fmla="*/ 53 w 229"/>
                      <a:gd name="T17" fmla="*/ 69 h 13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29"/>
                      <a:gd name="T28" fmla="*/ 0 h 135"/>
                      <a:gd name="T29" fmla="*/ 229 w 229"/>
                      <a:gd name="T30" fmla="*/ 135 h 13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29" h="135">
                        <a:moveTo>
                          <a:pt x="115" y="99"/>
                        </a:moveTo>
                        <a:cubicBezTo>
                          <a:pt x="142" y="99"/>
                          <a:pt x="178" y="132"/>
                          <a:pt x="196" y="132"/>
                        </a:cubicBezTo>
                        <a:cubicBezTo>
                          <a:pt x="214" y="132"/>
                          <a:pt x="229" y="117"/>
                          <a:pt x="226" y="99"/>
                        </a:cubicBezTo>
                        <a:cubicBezTo>
                          <a:pt x="223" y="81"/>
                          <a:pt x="194" y="37"/>
                          <a:pt x="175" y="21"/>
                        </a:cubicBezTo>
                        <a:cubicBezTo>
                          <a:pt x="156" y="5"/>
                          <a:pt x="131" y="0"/>
                          <a:pt x="112" y="0"/>
                        </a:cubicBezTo>
                        <a:cubicBezTo>
                          <a:pt x="93" y="0"/>
                          <a:pt x="76" y="2"/>
                          <a:pt x="58" y="18"/>
                        </a:cubicBezTo>
                        <a:cubicBezTo>
                          <a:pt x="40" y="34"/>
                          <a:pt x="8" y="80"/>
                          <a:pt x="4" y="99"/>
                        </a:cubicBezTo>
                        <a:cubicBezTo>
                          <a:pt x="0" y="118"/>
                          <a:pt x="13" y="135"/>
                          <a:pt x="31" y="135"/>
                        </a:cubicBezTo>
                        <a:cubicBezTo>
                          <a:pt x="49" y="135"/>
                          <a:pt x="88" y="99"/>
                          <a:pt x="115" y="99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FFCC"/>
                      </a:gs>
                      <a:gs pos="100000">
                        <a:srgbClr val="181813"/>
                      </a:gs>
                    </a:gsLst>
                    <a:lin ang="189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lIns="104287" tIns="52144" rIns="104287" bIns="52144"/>
                  <a:lstStyle/>
                  <a:p>
                    <a:endParaRPr lang="it-IT"/>
                  </a:p>
                </p:txBody>
              </p:sp>
              <p:grpSp>
                <p:nvGrpSpPr>
                  <p:cNvPr id="20526" name="Group 1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948" y="2092"/>
                    <a:ext cx="23" cy="159"/>
                    <a:chOff x="2948" y="2092"/>
                    <a:chExt cx="23" cy="159"/>
                  </a:xfrm>
                </p:grpSpPr>
                <p:sp>
                  <p:nvSpPr>
                    <p:cNvPr id="20527" name="Line 18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948" y="2183"/>
                      <a:ext cx="23" cy="6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20528" name="Line 1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948" y="2092"/>
                      <a:ext cx="0" cy="13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</p:grpSp>
            <p:grpSp>
              <p:nvGrpSpPr>
                <p:cNvPr id="20505" name="Group 20"/>
                <p:cNvGrpSpPr>
                  <a:grpSpLocks noChangeAspect="1"/>
                </p:cNvGrpSpPr>
                <p:nvPr/>
              </p:nvGrpSpPr>
              <p:grpSpPr bwMode="auto">
                <a:xfrm flipH="1">
                  <a:off x="442" y="2018"/>
                  <a:ext cx="2473" cy="687"/>
                  <a:chOff x="2948" y="2019"/>
                  <a:chExt cx="2473" cy="687"/>
                </a:xfrm>
              </p:grpSpPr>
              <p:sp>
                <p:nvSpPr>
                  <p:cNvPr id="20513" name="Freeform 21"/>
                  <p:cNvSpPr>
                    <a:spLocks noChangeAspect="1"/>
                  </p:cNvSpPr>
                  <p:nvPr/>
                </p:nvSpPr>
                <p:spPr bwMode="auto">
                  <a:xfrm>
                    <a:off x="3000" y="2238"/>
                    <a:ext cx="2421" cy="318"/>
                  </a:xfrm>
                  <a:custGeom>
                    <a:avLst/>
                    <a:gdLst>
                      <a:gd name="T0" fmla="*/ 0 w 2421"/>
                      <a:gd name="T1" fmla="*/ 318 h 318"/>
                      <a:gd name="T2" fmla="*/ 2415 w 2421"/>
                      <a:gd name="T3" fmla="*/ 36 h 318"/>
                      <a:gd name="T4" fmla="*/ 2421 w 2421"/>
                      <a:gd name="T5" fmla="*/ 15 h 318"/>
                      <a:gd name="T6" fmla="*/ 2409 w 2421"/>
                      <a:gd name="T7" fmla="*/ 0 h 318"/>
                      <a:gd name="T8" fmla="*/ 156 w 2421"/>
                      <a:gd name="T9" fmla="*/ 171 h 318"/>
                      <a:gd name="T10" fmla="*/ 0 w 2421"/>
                      <a:gd name="T11" fmla="*/ 318 h 318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421"/>
                      <a:gd name="T19" fmla="*/ 0 h 318"/>
                      <a:gd name="T20" fmla="*/ 2421 w 2421"/>
                      <a:gd name="T21" fmla="*/ 318 h 318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421" h="318">
                        <a:moveTo>
                          <a:pt x="0" y="318"/>
                        </a:moveTo>
                        <a:lnTo>
                          <a:pt x="2415" y="36"/>
                        </a:lnTo>
                        <a:lnTo>
                          <a:pt x="2421" y="15"/>
                        </a:lnTo>
                        <a:lnTo>
                          <a:pt x="2409" y="0"/>
                        </a:lnTo>
                        <a:lnTo>
                          <a:pt x="156" y="171"/>
                        </a:lnTo>
                        <a:lnTo>
                          <a:pt x="0" y="31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FFCC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3175">
                    <a:noFill/>
                    <a:round/>
                    <a:headEnd/>
                    <a:tailEnd/>
                  </a:ln>
                </p:spPr>
                <p:txBody>
                  <a:bodyPr lIns="104287" tIns="52144" rIns="104287" bIns="52144"/>
                  <a:lstStyle/>
                  <a:p>
                    <a:endParaRPr lang="it-IT"/>
                  </a:p>
                </p:txBody>
              </p:sp>
              <p:sp>
                <p:nvSpPr>
                  <p:cNvPr id="20514" name="Oval 2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57" y="2198"/>
                    <a:ext cx="271" cy="2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2"/>
                      </a:gs>
                      <a:gs pos="100000">
                        <a:srgbClr val="FFFFCC"/>
                      </a:gs>
                    </a:gsLst>
                    <a:lin ang="18900000" scaled="1"/>
                  </a:gradFill>
                  <a:ln w="3175" algn="ctr">
                    <a:noFill/>
                    <a:round/>
                    <a:headEnd/>
                    <a:tailEnd/>
                  </a:ln>
                </p:spPr>
                <p:txBody>
                  <a:bodyPr wrap="none" lIns="104287" tIns="52144" rIns="104287" bIns="52144" anchor="ctr"/>
                  <a:lstStyle/>
                  <a:p>
                    <a:pPr algn="ctr" defTabSz="913823">
                      <a:spcBef>
                        <a:spcPct val="0"/>
                      </a:spcBef>
                    </a:pPr>
                    <a:endParaRPr lang="it-IT" altLang="it-IT" b="0" i="0">
                      <a:latin typeface="Arial" pitchFamily="34" charset="0"/>
                    </a:endParaRPr>
                  </a:p>
                </p:txBody>
              </p:sp>
              <p:sp>
                <p:nvSpPr>
                  <p:cNvPr id="20515" name="Oval 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40" y="2336"/>
                    <a:ext cx="105" cy="10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D4D4D"/>
                      </a:gs>
                      <a:gs pos="100000">
                        <a:srgbClr val="DDDDDD"/>
                      </a:gs>
                    </a:gsLst>
                    <a:lin ang="18900000" scaled="1"/>
                  </a:gradFill>
                  <a:ln w="6350">
                    <a:noFill/>
                    <a:round/>
                    <a:headEnd/>
                    <a:tailEnd/>
                  </a:ln>
                </p:spPr>
                <p:txBody>
                  <a:bodyPr wrap="none" lIns="104287" tIns="52144" rIns="104287" bIns="52144" anchor="ctr"/>
                  <a:lstStyle/>
                  <a:p>
                    <a:pPr defTabSz="913823">
                      <a:spcBef>
                        <a:spcPct val="0"/>
                      </a:spcBef>
                    </a:pPr>
                    <a:endParaRPr lang="it-IT" altLang="it-IT" b="0" i="0">
                      <a:latin typeface="Arial" pitchFamily="34" charset="0"/>
                    </a:endParaRPr>
                  </a:p>
                </p:txBody>
              </p:sp>
              <p:sp>
                <p:nvSpPr>
                  <p:cNvPr id="20516" name="Oval 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40" y="2019"/>
                    <a:ext cx="705" cy="687"/>
                  </a:xfrm>
                  <a:prstGeom prst="ellipse">
                    <a:avLst/>
                  </a:prstGeom>
                  <a:noFill/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104287" tIns="52144" rIns="104287" bIns="52144" anchor="ctr"/>
                  <a:lstStyle/>
                  <a:p>
                    <a:pPr defTabSz="913823">
                      <a:spcBef>
                        <a:spcPct val="0"/>
                      </a:spcBef>
                    </a:pPr>
                    <a:endParaRPr lang="it-IT" altLang="it-IT" b="0" i="0">
                      <a:latin typeface="Arial" pitchFamily="34" charset="0"/>
                    </a:endParaRPr>
                  </a:p>
                </p:txBody>
              </p:sp>
              <p:sp>
                <p:nvSpPr>
                  <p:cNvPr id="20517" name="Freeform 25"/>
                  <p:cNvSpPr>
                    <a:spLocks noChangeAspect="1"/>
                  </p:cNvSpPr>
                  <p:nvPr/>
                </p:nvSpPr>
                <p:spPr bwMode="auto">
                  <a:xfrm>
                    <a:off x="3686" y="2214"/>
                    <a:ext cx="208" cy="129"/>
                  </a:xfrm>
                  <a:custGeom>
                    <a:avLst/>
                    <a:gdLst>
                      <a:gd name="T0" fmla="*/ 53 w 229"/>
                      <a:gd name="T1" fmla="*/ 69 h 135"/>
                      <a:gd name="T2" fmla="*/ 92 w 229"/>
                      <a:gd name="T3" fmla="*/ 92 h 135"/>
                      <a:gd name="T4" fmla="*/ 104 w 229"/>
                      <a:gd name="T5" fmla="*/ 69 h 135"/>
                      <a:gd name="T6" fmla="*/ 81 w 229"/>
                      <a:gd name="T7" fmla="*/ 13 h 135"/>
                      <a:gd name="T8" fmla="*/ 52 w 229"/>
                      <a:gd name="T9" fmla="*/ 0 h 135"/>
                      <a:gd name="T10" fmla="*/ 27 w 229"/>
                      <a:gd name="T11" fmla="*/ 11 h 135"/>
                      <a:gd name="T12" fmla="*/ 4 w 229"/>
                      <a:gd name="T13" fmla="*/ 69 h 135"/>
                      <a:gd name="T14" fmla="*/ 14 w 229"/>
                      <a:gd name="T15" fmla="*/ 94 h 135"/>
                      <a:gd name="T16" fmla="*/ 53 w 229"/>
                      <a:gd name="T17" fmla="*/ 69 h 13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29"/>
                      <a:gd name="T28" fmla="*/ 0 h 135"/>
                      <a:gd name="T29" fmla="*/ 229 w 229"/>
                      <a:gd name="T30" fmla="*/ 135 h 13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29" h="135">
                        <a:moveTo>
                          <a:pt x="115" y="99"/>
                        </a:moveTo>
                        <a:cubicBezTo>
                          <a:pt x="142" y="99"/>
                          <a:pt x="178" y="132"/>
                          <a:pt x="196" y="132"/>
                        </a:cubicBezTo>
                        <a:cubicBezTo>
                          <a:pt x="214" y="132"/>
                          <a:pt x="229" y="117"/>
                          <a:pt x="226" y="99"/>
                        </a:cubicBezTo>
                        <a:cubicBezTo>
                          <a:pt x="223" y="81"/>
                          <a:pt x="194" y="37"/>
                          <a:pt x="175" y="21"/>
                        </a:cubicBezTo>
                        <a:cubicBezTo>
                          <a:pt x="156" y="5"/>
                          <a:pt x="131" y="0"/>
                          <a:pt x="112" y="0"/>
                        </a:cubicBezTo>
                        <a:cubicBezTo>
                          <a:pt x="93" y="0"/>
                          <a:pt x="76" y="2"/>
                          <a:pt x="58" y="18"/>
                        </a:cubicBezTo>
                        <a:cubicBezTo>
                          <a:pt x="40" y="34"/>
                          <a:pt x="8" y="80"/>
                          <a:pt x="4" y="99"/>
                        </a:cubicBezTo>
                        <a:cubicBezTo>
                          <a:pt x="0" y="118"/>
                          <a:pt x="13" y="135"/>
                          <a:pt x="31" y="135"/>
                        </a:cubicBezTo>
                        <a:cubicBezTo>
                          <a:pt x="49" y="135"/>
                          <a:pt x="88" y="99"/>
                          <a:pt x="115" y="99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FFCC"/>
                      </a:gs>
                      <a:gs pos="100000">
                        <a:srgbClr val="181813"/>
                      </a:gs>
                    </a:gsLst>
                    <a:lin ang="189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lIns="104287" tIns="52144" rIns="104287" bIns="52144"/>
                  <a:lstStyle/>
                  <a:p>
                    <a:endParaRPr lang="it-IT"/>
                  </a:p>
                </p:txBody>
              </p:sp>
              <p:grpSp>
                <p:nvGrpSpPr>
                  <p:cNvPr id="20518" name="Group 2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948" y="2092"/>
                    <a:ext cx="23" cy="159"/>
                    <a:chOff x="2948" y="2092"/>
                    <a:chExt cx="23" cy="159"/>
                  </a:xfrm>
                </p:grpSpPr>
                <p:sp>
                  <p:nvSpPr>
                    <p:cNvPr id="20519" name="Line 27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948" y="2183"/>
                      <a:ext cx="23" cy="6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20520" name="Line 2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948" y="2092"/>
                      <a:ext cx="0" cy="13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</p:grpSp>
            <p:grpSp>
              <p:nvGrpSpPr>
                <p:cNvPr id="20506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2699" y="1049"/>
                  <a:ext cx="463" cy="1556"/>
                  <a:chOff x="2699" y="1049"/>
                  <a:chExt cx="463" cy="1556"/>
                </a:xfrm>
              </p:grpSpPr>
              <p:sp>
                <p:nvSpPr>
                  <p:cNvPr id="20507" name="AutoShape 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93" y="1049"/>
                    <a:ext cx="73" cy="999"/>
                  </a:xfrm>
                  <a:prstGeom prst="triangle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FFFFCC"/>
                      </a:gs>
                      <a:gs pos="50000">
                        <a:srgbClr val="FFFFED"/>
                      </a:gs>
                      <a:gs pos="100000">
                        <a:srgbClr val="FFFFCC"/>
                      </a:gs>
                    </a:gsLst>
                    <a:lin ang="0" scaled="1"/>
                  </a:gradFill>
                  <a:ln w="6350">
                    <a:solidFill>
                      <a:srgbClr val="003399"/>
                    </a:solidFill>
                    <a:miter lim="800000"/>
                    <a:headEnd/>
                    <a:tailEnd/>
                  </a:ln>
                </p:spPr>
                <p:txBody>
                  <a:bodyPr wrap="none" lIns="104287" tIns="52144" rIns="104287" bIns="52144" anchor="ctr"/>
                  <a:lstStyle/>
                  <a:p>
                    <a:pPr defTabSz="913823">
                      <a:spcBef>
                        <a:spcPct val="0"/>
                      </a:spcBef>
                    </a:pPr>
                    <a:endParaRPr lang="it-IT" altLang="it-IT" b="0" i="0">
                      <a:latin typeface="Arial" pitchFamily="34" charset="0"/>
                    </a:endParaRPr>
                  </a:p>
                </p:txBody>
              </p:sp>
              <p:sp>
                <p:nvSpPr>
                  <p:cNvPr id="20508" name="Oval 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47" y="2528"/>
                    <a:ext cx="168" cy="7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CC"/>
                      </a:gs>
                      <a:gs pos="100000">
                        <a:srgbClr val="76765E"/>
                      </a:gs>
                    </a:gsLst>
                    <a:lin ang="5400000" scaled="1"/>
                  </a:gradFill>
                  <a:ln w="6350">
                    <a:solidFill>
                      <a:srgbClr val="003399"/>
                    </a:solidFill>
                    <a:round/>
                    <a:headEnd/>
                    <a:tailEnd/>
                  </a:ln>
                </p:spPr>
                <p:txBody>
                  <a:bodyPr wrap="none" lIns="104287" tIns="52144" rIns="104287" bIns="52144" anchor="ctr"/>
                  <a:lstStyle/>
                  <a:p>
                    <a:pPr defTabSz="913823">
                      <a:spcBef>
                        <a:spcPct val="0"/>
                      </a:spcBef>
                    </a:pPr>
                    <a:endParaRPr lang="it-IT" altLang="it-IT" b="0" i="0">
                      <a:latin typeface="Arial" pitchFamily="34" charset="0"/>
                    </a:endParaRPr>
                  </a:p>
                </p:txBody>
              </p:sp>
              <p:sp>
                <p:nvSpPr>
                  <p:cNvPr id="20509" name="AutoShape 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99" y="2024"/>
                    <a:ext cx="463" cy="550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DBDBAF"/>
                      </a:gs>
                      <a:gs pos="100000">
                        <a:srgbClr val="FFFFCC"/>
                      </a:gs>
                    </a:gsLst>
                    <a:lin ang="18900000" scaled="1"/>
                  </a:gra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104287" tIns="52144" rIns="104287" bIns="52144" anchor="ctr"/>
                  <a:lstStyle/>
                  <a:p>
                    <a:pPr defTabSz="913823">
                      <a:spcBef>
                        <a:spcPct val="0"/>
                      </a:spcBef>
                    </a:pPr>
                    <a:endParaRPr lang="it-IT" altLang="it-IT" b="0" i="0">
                      <a:latin typeface="Arial" pitchFamily="34" charset="0"/>
                    </a:endParaRPr>
                  </a:p>
                </p:txBody>
              </p:sp>
              <p:sp>
                <p:nvSpPr>
                  <p:cNvPr id="20510" name="AutoShape 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15" y="2058"/>
                    <a:ext cx="431" cy="351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118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220" y="11014"/>
                        </a:moveTo>
                        <a:cubicBezTo>
                          <a:pt x="10195" y="10946"/>
                          <a:pt x="10182" y="10873"/>
                          <a:pt x="10182" y="10800"/>
                        </a:cubicBezTo>
                        <a:cubicBezTo>
                          <a:pt x="10182" y="10458"/>
                          <a:pt x="10458" y="10182"/>
                          <a:pt x="10800" y="10182"/>
                        </a:cubicBezTo>
                        <a:cubicBezTo>
                          <a:pt x="11141" y="10182"/>
                          <a:pt x="11418" y="10458"/>
                          <a:pt x="11418" y="10800"/>
                        </a:cubicBezTo>
                        <a:cubicBezTo>
                          <a:pt x="11418" y="10873"/>
                          <a:pt x="11404" y="10946"/>
                          <a:pt x="11379" y="11014"/>
                        </a:cubicBezTo>
                        <a:lnTo>
                          <a:pt x="20926" y="14553"/>
                        </a:lnTo>
                        <a:cubicBezTo>
                          <a:pt x="21371" y="13352"/>
                          <a:pt x="21600" y="12081"/>
                          <a:pt x="21600" y="10800"/>
                        </a:cubicBez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-1" y="12081"/>
                          <a:pt x="228" y="13352"/>
                          <a:pt x="673" y="14553"/>
                        </a:cubicBezTo>
                        <a:lnTo>
                          <a:pt x="10220" y="110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lIns="104287" tIns="52144" rIns="104287" bIns="52144" anchor="ctr"/>
                  <a:lstStyle/>
                  <a:p>
                    <a:endParaRPr lang="it-IT"/>
                  </a:p>
                </p:txBody>
              </p:sp>
              <p:sp>
                <p:nvSpPr>
                  <p:cNvPr id="20511" name="Oval 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3" y="2355"/>
                    <a:ext cx="136" cy="12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76765E"/>
                      </a:gs>
                      <a:gs pos="100000">
                        <a:srgbClr val="FFFFCC">
                          <a:alpha val="29999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6350">
                    <a:noFill/>
                    <a:round/>
                    <a:headEnd/>
                    <a:tailEnd/>
                  </a:ln>
                </p:spPr>
                <p:txBody>
                  <a:bodyPr wrap="none" lIns="104287" tIns="52144" rIns="104287" bIns="52144" anchor="ctr"/>
                  <a:lstStyle/>
                  <a:p>
                    <a:pPr defTabSz="913823">
                      <a:spcBef>
                        <a:spcPct val="0"/>
                      </a:spcBef>
                    </a:pPr>
                    <a:endParaRPr lang="it-IT" altLang="it-IT" b="0" i="0">
                      <a:latin typeface="Arial" pitchFamily="34" charset="0"/>
                    </a:endParaRPr>
                  </a:p>
                </p:txBody>
              </p:sp>
              <p:sp>
                <p:nvSpPr>
                  <p:cNvPr id="20512" name="Line 3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2929" y="2063"/>
                    <a:ext cx="0" cy="15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</p:grpSp>
        </p:grpSp>
        <p:pic>
          <p:nvPicPr>
            <p:cNvPr id="20489" name="Picture 37" descr="f7"/>
            <p:cNvPicPr>
              <a:picLocks noChangeAspect="1" noChangeArrowheads="1"/>
            </p:cNvPicPr>
            <p:nvPr/>
          </p:nvPicPr>
          <p:blipFill>
            <a:blip r:embed="rId2" cstate="print"/>
            <a:srcRect l="35590" r="35713"/>
            <a:stretch>
              <a:fillRect/>
            </a:stretch>
          </p:blipFill>
          <p:spPr bwMode="auto">
            <a:xfrm>
              <a:off x="2117258" y="1168916"/>
              <a:ext cx="1318702" cy="2320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490" name="Text Box 38"/>
          <p:cNvSpPr txBox="1">
            <a:spLocks noChangeArrowheads="1"/>
          </p:cNvSpPr>
          <p:nvPr/>
        </p:nvSpPr>
        <p:spPr bwMode="auto">
          <a:xfrm>
            <a:off x="2319613" y="588777"/>
            <a:ext cx="1692176" cy="36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2" tIns="45686" rIns="91372" bIns="45686">
            <a:spAutoFit/>
          </a:bodyPr>
          <a:lstStyle/>
          <a:p>
            <a:pPr algn="ctr" defTabSz="913823">
              <a:spcBef>
                <a:spcPct val="50000"/>
              </a:spcBef>
            </a:pPr>
            <a:r>
              <a:rPr lang="it-IT" altLang="it-IT" i="0" dirty="0" err="1">
                <a:solidFill>
                  <a:srgbClr val="002060"/>
                </a:solidFill>
                <a:latin typeface="Arial" pitchFamily="34" charset="0"/>
              </a:rPr>
              <a:t>Aerial</a:t>
            </a:r>
            <a:r>
              <a:rPr lang="it-IT" altLang="it-IT" sz="1500" dirty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it-IT" altLang="it-IT" i="0" dirty="0" err="1">
                <a:solidFill>
                  <a:srgbClr val="002060"/>
                </a:solidFill>
                <a:latin typeface="Arial" pitchFamily="34" charset="0"/>
              </a:rPr>
              <a:t>Imagery</a:t>
            </a:r>
            <a:endParaRPr lang="it-IT" altLang="it-IT" i="0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479404" y="477929"/>
            <a:ext cx="8171610" cy="3011535"/>
            <a:chOff x="479404" y="477929"/>
            <a:chExt cx="8171610" cy="3011535"/>
          </a:xfrm>
        </p:grpSpPr>
        <p:sp>
          <p:nvSpPr>
            <p:cNvPr id="47109" name="Freeform 5"/>
            <p:cNvSpPr>
              <a:spLocks noChangeAspect="1"/>
            </p:cNvSpPr>
            <p:nvPr/>
          </p:nvSpPr>
          <p:spPr bwMode="auto">
            <a:xfrm rot="-1286467">
              <a:off x="7121808" y="477930"/>
              <a:ext cx="1529206" cy="3008652"/>
            </a:xfrm>
            <a:custGeom>
              <a:avLst/>
              <a:gdLst>
                <a:gd name="T0" fmla="*/ 2147483647 w 454"/>
                <a:gd name="T1" fmla="*/ 0 h 816"/>
                <a:gd name="T2" fmla="*/ 0 w 454"/>
                <a:gd name="T3" fmla="*/ 2147483647 h 816"/>
                <a:gd name="T4" fmla="*/ 2147483647 w 454"/>
                <a:gd name="T5" fmla="*/ 2147483647 h 816"/>
                <a:gd name="T6" fmla="*/ 2147483647 w 454"/>
                <a:gd name="T7" fmla="*/ 0 h 8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4"/>
                <a:gd name="T13" fmla="*/ 0 h 816"/>
                <a:gd name="T14" fmla="*/ 454 w 454"/>
                <a:gd name="T15" fmla="*/ 816 h 8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4" h="816">
                  <a:moveTo>
                    <a:pt x="227" y="0"/>
                  </a:moveTo>
                  <a:lnTo>
                    <a:pt x="0" y="816"/>
                  </a:lnTo>
                  <a:lnTo>
                    <a:pt x="454" y="816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lIns="91372" tIns="45686" rIns="91372" bIns="45686"/>
            <a:lstStyle/>
            <a:p>
              <a:endParaRPr lang="it-IT"/>
            </a:p>
          </p:txBody>
        </p:sp>
        <p:sp>
          <p:nvSpPr>
            <p:cNvPr id="47111" name="Freeform 7"/>
            <p:cNvSpPr>
              <a:spLocks noChangeAspect="1"/>
            </p:cNvSpPr>
            <p:nvPr/>
          </p:nvSpPr>
          <p:spPr bwMode="auto">
            <a:xfrm rot="1151434">
              <a:off x="6120904" y="477929"/>
              <a:ext cx="1527847" cy="2984181"/>
            </a:xfrm>
            <a:custGeom>
              <a:avLst/>
              <a:gdLst>
                <a:gd name="T0" fmla="*/ 2147483647 w 454"/>
                <a:gd name="T1" fmla="*/ 0 h 816"/>
                <a:gd name="T2" fmla="*/ 0 w 454"/>
                <a:gd name="T3" fmla="*/ 2147483647 h 816"/>
                <a:gd name="T4" fmla="*/ 2147483647 w 454"/>
                <a:gd name="T5" fmla="*/ 2147483647 h 816"/>
                <a:gd name="T6" fmla="*/ 2147483647 w 454"/>
                <a:gd name="T7" fmla="*/ 0 h 8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4"/>
                <a:gd name="T13" fmla="*/ 0 h 816"/>
                <a:gd name="T14" fmla="*/ 454 w 454"/>
                <a:gd name="T15" fmla="*/ 816 h 8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4" h="816">
                  <a:moveTo>
                    <a:pt x="227" y="0"/>
                  </a:moveTo>
                  <a:lnTo>
                    <a:pt x="0" y="816"/>
                  </a:lnTo>
                  <a:lnTo>
                    <a:pt x="454" y="816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lIns="91372" tIns="45686" rIns="91372" bIns="45686"/>
            <a:lstStyle/>
            <a:p>
              <a:endParaRPr lang="it-IT"/>
            </a:p>
          </p:txBody>
        </p:sp>
        <p:pic>
          <p:nvPicPr>
            <p:cNvPr id="47144" name="Picture 40" descr="f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9404" y="1168915"/>
              <a:ext cx="4594409" cy="2320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7" name="Picture 3" descr="C:\DIGICA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81" y="3596592"/>
            <a:ext cx="4777091" cy="26630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213564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4079" y="1"/>
            <a:ext cx="8994419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399" tIns="44405" rIns="90399" bIns="44405" anchor="ctr"/>
          <a:lstStyle/>
          <a:p>
            <a:r>
              <a:rPr lang="en-GB" altLang="it-IT" dirty="0" smtClean="0">
                <a:solidFill>
                  <a:srgbClr val="0070C0"/>
                </a:solidFill>
              </a:rPr>
              <a:t> </a:t>
            </a:r>
            <a:endParaRPr lang="en-GB" altLang="it-IT" dirty="0">
              <a:solidFill>
                <a:srgbClr val="0070C0"/>
              </a:solidFill>
            </a:endParaRPr>
          </a:p>
          <a:p>
            <a:pPr algn="r"/>
            <a:r>
              <a:rPr lang="en-GB" altLang="it-IT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Integration of the cadastral Map with </a:t>
            </a:r>
            <a:r>
              <a:rPr lang="en-GB" altLang="it-IT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orthoimagery</a:t>
            </a:r>
            <a:r>
              <a:rPr lang="en-GB" altLang="it-IT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and oblique images for the survey of the exterior features of buildings to support the Cadastre Review    </a:t>
            </a:r>
            <a:endParaRPr lang="en-GB" altLang="it-IT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333128" indent="-333128" algn="r" defTabSz="666255">
              <a:buFont typeface="Arial" panose="020B0604020202020204" pitchFamily="34" charset="0"/>
              <a:buChar char="•"/>
            </a:pPr>
            <a:endParaRPr lang="en-GB" altLang="it-IT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1026" name="Picture 2" descr="E:\p_vittorio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8" y="1312031"/>
            <a:ext cx="9076270" cy="46034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p_vittorio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0" y="1312031"/>
            <a:ext cx="9074321" cy="46034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po 15"/>
          <p:cNvGrpSpPr/>
          <p:nvPr/>
        </p:nvGrpSpPr>
        <p:grpSpPr>
          <a:xfrm>
            <a:off x="947625" y="1952588"/>
            <a:ext cx="6860503" cy="3029322"/>
            <a:chOff x="1151690" y="3061247"/>
            <a:chExt cx="8019404" cy="3340669"/>
          </a:xfrm>
        </p:grpSpPr>
        <p:sp>
          <p:nvSpPr>
            <p:cNvPr id="18" name="O 17"/>
            <p:cNvSpPr/>
            <p:nvPr/>
          </p:nvSpPr>
          <p:spPr>
            <a:xfrm>
              <a:off x="1151690" y="6084281"/>
              <a:ext cx="336687" cy="317635"/>
            </a:xfrm>
            <a:prstGeom prst="flowChartO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287" tIns="52144" rIns="104287" bIns="52144" rtlCol="0" anchor="ctr"/>
            <a:lstStyle/>
            <a:p>
              <a:pPr algn="ctr"/>
              <a:endParaRPr lang="it-IT"/>
            </a:p>
          </p:txBody>
        </p:sp>
        <p:sp>
          <p:nvSpPr>
            <p:cNvPr id="19" name="O 18"/>
            <p:cNvSpPr/>
            <p:nvPr/>
          </p:nvSpPr>
          <p:spPr>
            <a:xfrm>
              <a:off x="2093557" y="3067285"/>
              <a:ext cx="336687" cy="317635"/>
            </a:xfrm>
            <a:prstGeom prst="flowChartO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287" tIns="52144" rIns="104287" bIns="52144" rtlCol="0" anchor="ctr"/>
            <a:lstStyle/>
            <a:p>
              <a:pPr algn="ctr"/>
              <a:endParaRPr lang="it-IT"/>
            </a:p>
          </p:txBody>
        </p:sp>
        <p:sp>
          <p:nvSpPr>
            <p:cNvPr id="22" name="O 21"/>
            <p:cNvSpPr/>
            <p:nvPr/>
          </p:nvSpPr>
          <p:spPr>
            <a:xfrm>
              <a:off x="8696782" y="5925463"/>
              <a:ext cx="336687" cy="317635"/>
            </a:xfrm>
            <a:prstGeom prst="flowChartO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287" tIns="52144" rIns="104287" bIns="52144" rtlCol="0" anchor="ctr"/>
            <a:lstStyle/>
            <a:p>
              <a:pPr algn="ctr"/>
              <a:endParaRPr lang="it-IT"/>
            </a:p>
          </p:txBody>
        </p:sp>
        <p:sp>
          <p:nvSpPr>
            <p:cNvPr id="23" name="O 22"/>
            <p:cNvSpPr/>
            <p:nvPr/>
          </p:nvSpPr>
          <p:spPr>
            <a:xfrm>
              <a:off x="8834407" y="3061247"/>
              <a:ext cx="336687" cy="317635"/>
            </a:xfrm>
            <a:prstGeom prst="flowChartO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287" tIns="52144" rIns="104287" bIns="52144" rtlCol="0" anchor="ctr"/>
            <a:lstStyle/>
            <a:p>
              <a:pPr algn="ctr"/>
              <a:endParaRPr lang="it-IT"/>
            </a:p>
          </p:txBody>
        </p:sp>
        <p:cxnSp>
          <p:nvCxnSpPr>
            <p:cNvPr id="24" name="Connettore 2 23"/>
            <p:cNvCxnSpPr/>
            <p:nvPr/>
          </p:nvCxnSpPr>
          <p:spPr>
            <a:xfrm flipV="1">
              <a:off x="5946791" y="3345596"/>
              <a:ext cx="2887615" cy="1349949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2 24"/>
            <p:cNvCxnSpPr/>
            <p:nvPr/>
          </p:nvCxnSpPr>
          <p:spPr>
            <a:xfrm>
              <a:off x="5849257" y="4964883"/>
              <a:ext cx="2847525" cy="1119398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2 25"/>
            <p:cNvCxnSpPr/>
            <p:nvPr/>
          </p:nvCxnSpPr>
          <p:spPr>
            <a:xfrm flipH="1">
              <a:off x="1600574" y="4964883"/>
              <a:ext cx="3802953" cy="1278215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2 26"/>
            <p:cNvCxnSpPr/>
            <p:nvPr/>
          </p:nvCxnSpPr>
          <p:spPr>
            <a:xfrm flipH="1" flipV="1">
              <a:off x="2430244" y="3384921"/>
              <a:ext cx="3003988" cy="130448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o 10"/>
          <p:cNvGrpSpPr/>
          <p:nvPr/>
        </p:nvGrpSpPr>
        <p:grpSpPr>
          <a:xfrm>
            <a:off x="4158644" y="2650370"/>
            <a:ext cx="1434697" cy="1028437"/>
            <a:chOff x="4158644" y="2650370"/>
            <a:chExt cx="1434697" cy="1028437"/>
          </a:xfrm>
        </p:grpSpPr>
        <p:sp>
          <p:nvSpPr>
            <p:cNvPr id="28" name="O 27"/>
            <p:cNvSpPr/>
            <p:nvPr/>
          </p:nvSpPr>
          <p:spPr>
            <a:xfrm>
              <a:off x="4678305" y="3390775"/>
              <a:ext cx="288032" cy="288032"/>
            </a:xfrm>
            <a:prstGeom prst="flowChartO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72" tIns="45686" rIns="91372" bIns="45686" rtlCol="0" anchor="ctr"/>
            <a:lstStyle/>
            <a:p>
              <a:pPr algn="ctr"/>
              <a:endParaRPr lang="it-IT"/>
            </a:p>
          </p:txBody>
        </p:sp>
        <p:grpSp>
          <p:nvGrpSpPr>
            <p:cNvPr id="10" name="Gruppo 9"/>
            <p:cNvGrpSpPr/>
            <p:nvPr/>
          </p:nvGrpSpPr>
          <p:grpSpPr>
            <a:xfrm>
              <a:off x="4158644" y="2650370"/>
              <a:ext cx="1434697" cy="740405"/>
              <a:chOff x="2273206" y="663959"/>
              <a:chExt cx="1053142" cy="740405"/>
            </a:xfrm>
          </p:grpSpPr>
          <p:sp>
            <p:nvSpPr>
              <p:cNvPr id="29" name="AutoShape 14"/>
              <p:cNvSpPr>
                <a:spLocks noChangeArrowheads="1"/>
              </p:cNvSpPr>
              <p:nvPr/>
            </p:nvSpPr>
            <p:spPr bwMode="auto">
              <a:xfrm>
                <a:off x="2273206" y="663959"/>
                <a:ext cx="1053142" cy="460785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 w="12700" algn="ctr">
                <a:solidFill>
                  <a:srgbClr val="C0504D"/>
                </a:solidFill>
                <a:round/>
                <a:headEnd/>
                <a:tailEnd/>
              </a:ln>
              <a:effectLst>
                <a:outerShdw dist="28398" dir="3806097" algn="ctr" rotWithShape="0">
                  <a:srgbClr val="622423"/>
                </a:outerShdw>
              </a:effectLst>
            </p:spPr>
            <p:txBody>
              <a:bodyPr lIns="80115" tIns="40058" rIns="80115" bIns="40058"/>
              <a:lstStyle/>
              <a:p>
                <a:pPr>
                  <a:lnSpc>
                    <a:spcPct val="80000"/>
                  </a:lnSpc>
                </a:pPr>
                <a:endParaRPr lang="it-IT" altLang="it-IT" i="0" dirty="0">
                  <a:solidFill>
                    <a:srgbClr val="C00000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9" name="CasellaDiTesto 8"/>
              <p:cNvSpPr txBox="1"/>
              <p:nvPr/>
            </p:nvSpPr>
            <p:spPr>
              <a:xfrm>
                <a:off x="2273206" y="665700"/>
                <a:ext cx="93064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 smtClean="0">
                    <a:solidFill>
                      <a:srgbClr val="FFFF00"/>
                    </a:solidFill>
                  </a:rPr>
                  <a:t>Fg.495</a:t>
                </a:r>
              </a:p>
              <a:p>
                <a:r>
                  <a:rPr lang="it-IT" sz="1400" dirty="0" err="1" smtClean="0">
                    <a:solidFill>
                      <a:srgbClr val="FFFF00"/>
                    </a:solidFill>
                  </a:rPr>
                  <a:t>Paticella</a:t>
                </a:r>
                <a:r>
                  <a:rPr lang="it-IT" sz="1400" dirty="0" smtClean="0">
                    <a:solidFill>
                      <a:srgbClr val="FFFF00"/>
                    </a:solidFill>
                  </a:rPr>
                  <a:t> 234</a:t>
                </a:r>
                <a:endParaRPr lang="it-IT" sz="1400" dirty="0">
                  <a:solidFill>
                    <a:srgbClr val="FFFF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29812072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72008" y="44624"/>
            <a:ext cx="9036496" cy="6696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20" y="404664"/>
            <a:ext cx="3048000" cy="719328"/>
          </a:xfrm>
          <a:prstGeom prst="rect">
            <a:avLst/>
          </a:prstGeom>
        </p:spPr>
      </p:pic>
      <p:sp>
        <p:nvSpPr>
          <p:cNvPr id="7" name="Rettangolo 14"/>
          <p:cNvSpPr>
            <a:spLocks noChangeArrowheads="1"/>
          </p:cNvSpPr>
          <p:nvPr/>
        </p:nvSpPr>
        <p:spPr bwMode="auto">
          <a:xfrm>
            <a:off x="4965783" y="6234831"/>
            <a:ext cx="4038176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/>
          <a:p>
            <a:pPr defTabSz="457200" eaLnBrk="1" hangingPunct="1"/>
            <a:r>
              <a:rPr lang="it-IT" sz="1300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Agenzia </a:t>
            </a:r>
            <a:r>
              <a:rPr lang="it-IT" sz="1300" dirty="0" smtClean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delle Entrate </a:t>
            </a:r>
            <a:r>
              <a:rPr lang="it-IT" sz="1300" dirty="0">
                <a:solidFill>
                  <a:srgbClr val="002060"/>
                </a:solidFill>
                <a:latin typeface="Arial Narrow" pitchFamily="34" charset="0"/>
                <a:ea typeface="ＭＳ Ｐゴシック" pitchFamily="1" charset="-128"/>
              </a:rPr>
              <a:t>– Largo Leopardi, 5    00185 – Roma</a:t>
            </a:r>
          </a:p>
        </p:txBody>
      </p:sp>
      <p:sp>
        <p:nvSpPr>
          <p:cNvPr id="8" name="Sottotitolo 2"/>
          <p:cNvSpPr txBox="1">
            <a:spLocks/>
          </p:cNvSpPr>
          <p:nvPr/>
        </p:nvSpPr>
        <p:spPr>
          <a:xfrm>
            <a:off x="435968" y="1896223"/>
            <a:ext cx="8242131" cy="316835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it-IT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real</a:t>
            </a:r>
            <a:r>
              <a:rPr lang="it-IT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estate information </a:t>
            </a:r>
            <a:r>
              <a:rPr lang="it-IT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  <a:r>
              <a:rPr lang="it-IT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managed</a:t>
            </a:r>
            <a:r>
              <a:rPr lang="it-IT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by Agenzia delle </a:t>
            </a:r>
            <a:r>
              <a:rPr lang="it-IT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Entrate</a:t>
            </a:r>
            <a:endParaRPr lang="it-IT" sz="1800" dirty="0" smtClean="0"/>
          </a:p>
          <a:p>
            <a:pPr marL="0" indent="0" algn="r">
              <a:lnSpc>
                <a:spcPts val="1900"/>
              </a:lnSpc>
              <a:buFont typeface="Arial" pitchFamily="34" charset="0"/>
              <a:buNone/>
            </a:pPr>
            <a:endParaRPr lang="en-GB" sz="2400" b="1" i="1" dirty="0" smtClean="0">
              <a:latin typeface="Candara" panose="020E0502030303020204" pitchFamily="34" charset="0"/>
              <a:cs typeface="Times New Roman" pitchFamily="18" charset="0"/>
            </a:endParaRPr>
          </a:p>
          <a:p>
            <a:pPr marL="0" indent="0" algn="r">
              <a:buFont typeface="Arial" pitchFamily="34" charset="0"/>
              <a:buNone/>
              <a:defRPr/>
            </a:pP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it-IT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evolution</a:t>
            </a: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it-IT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cartographic</a:t>
            </a: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  <a:endParaRPr lang="it-IT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Font typeface="Arial" pitchFamily="34" charset="0"/>
              <a:buNone/>
              <a:defRPr/>
            </a:pP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for the </a:t>
            </a:r>
            <a:r>
              <a:rPr lang="it-IT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land</a:t>
            </a: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management </a:t>
            </a:r>
          </a:p>
          <a:p>
            <a:pPr marL="0" indent="0" algn="r">
              <a:buFont typeface="Arial" pitchFamily="34" charset="0"/>
              <a:buNone/>
            </a:pPr>
            <a:endParaRPr lang="en-GB" sz="2400" i="1" dirty="0" smtClean="0">
              <a:latin typeface="Candara" panose="020E0502030303020204" pitchFamily="34" charset="0"/>
              <a:cs typeface="Times New Roman" pitchFamily="18" charset="0"/>
            </a:endParaRPr>
          </a:p>
          <a:p>
            <a:pPr marL="0" indent="0" algn="r">
              <a:buFont typeface="Arial" pitchFamily="34" charset="0"/>
              <a:buNone/>
            </a:pPr>
            <a:r>
              <a:rPr lang="en-GB" sz="2400" i="1" dirty="0" smtClean="0">
                <a:solidFill>
                  <a:srgbClr val="002060"/>
                </a:solidFill>
                <a:latin typeface="Candara" panose="020E0502030303020204" pitchFamily="34" charset="0"/>
                <a:cs typeface="Times New Roman" pitchFamily="18" charset="0"/>
              </a:rPr>
              <a:t>Roma, November 20</a:t>
            </a:r>
            <a:r>
              <a:rPr lang="en-GB" sz="2400" i="1" baseline="30000" dirty="0" smtClean="0">
                <a:solidFill>
                  <a:srgbClr val="002060"/>
                </a:solidFill>
                <a:latin typeface="Candara" panose="020E0502030303020204" pitchFamily="34" charset="0"/>
                <a:cs typeface="Times New Roman" pitchFamily="18" charset="0"/>
              </a:rPr>
              <a:t>th</a:t>
            </a:r>
            <a:r>
              <a:rPr lang="en-GB" sz="2400" i="1" dirty="0" smtClean="0">
                <a:solidFill>
                  <a:srgbClr val="002060"/>
                </a:solidFill>
                <a:latin typeface="Candara" panose="020E0502030303020204" pitchFamily="34" charset="0"/>
                <a:cs typeface="Times New Roman" pitchFamily="18" charset="0"/>
              </a:rPr>
              <a:t> 2014</a:t>
            </a:r>
            <a:endParaRPr lang="en-GB" sz="2400" i="1" dirty="0">
              <a:solidFill>
                <a:srgbClr val="002060"/>
              </a:solidFill>
              <a:latin typeface="Candara" panose="020E0502030303020204" pitchFamily="34" charset="0"/>
              <a:cs typeface="Times New Roman" pitchFamily="18" charset="0"/>
            </a:endParaRPr>
          </a:p>
        </p:txBody>
      </p:sp>
      <p:sp>
        <p:nvSpPr>
          <p:cNvPr id="9" name="Rettangolo 14"/>
          <p:cNvSpPr>
            <a:spLocks noChangeArrowheads="1"/>
          </p:cNvSpPr>
          <p:nvPr/>
        </p:nvSpPr>
        <p:spPr bwMode="auto">
          <a:xfrm>
            <a:off x="4283968" y="5403034"/>
            <a:ext cx="4410075" cy="76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/>
          <a:p>
            <a:pPr algn="r" defTabSz="457200"/>
            <a:r>
              <a:rPr lang="en-GB" sz="1300" b="1" i="1" dirty="0" smtClean="0">
                <a:solidFill>
                  <a:srgbClr val="002060"/>
                </a:solidFill>
                <a:latin typeface="Candara" panose="020E0502030303020204" pitchFamily="34" charset="0"/>
                <a:ea typeface="ＭＳ Ｐゴシック" pitchFamily="1" charset="-128"/>
              </a:rPr>
              <a:t>Eng. </a:t>
            </a:r>
            <a:r>
              <a:rPr lang="en-GB" b="1" i="1" dirty="0" err="1" smtClean="0">
                <a:solidFill>
                  <a:srgbClr val="002060"/>
                </a:solidFill>
                <a:latin typeface="Candara" panose="020E0502030303020204" pitchFamily="34" charset="0"/>
                <a:ea typeface="ＭＳ Ｐゴシック" pitchFamily="1" charset="-128"/>
              </a:rPr>
              <a:t>Flavio</a:t>
            </a:r>
            <a:r>
              <a:rPr lang="en-GB" b="1" i="1" dirty="0" smtClean="0">
                <a:solidFill>
                  <a:srgbClr val="002060"/>
                </a:solidFill>
                <a:latin typeface="Candara" panose="020E0502030303020204" pitchFamily="34" charset="0"/>
                <a:ea typeface="ＭＳ Ｐゴシック" pitchFamily="1" charset="-128"/>
              </a:rPr>
              <a:t> </a:t>
            </a:r>
            <a:r>
              <a:rPr lang="en-GB" b="1" i="1" dirty="0" err="1" smtClean="0">
                <a:solidFill>
                  <a:srgbClr val="002060"/>
                </a:solidFill>
                <a:latin typeface="Candara" panose="020E0502030303020204" pitchFamily="34" charset="0"/>
                <a:ea typeface="ＭＳ Ｐゴシック" pitchFamily="1" charset="-128"/>
              </a:rPr>
              <a:t>Ferrante</a:t>
            </a:r>
            <a:endParaRPr lang="en-GB" sz="1300" b="1" i="1" dirty="0">
              <a:solidFill>
                <a:srgbClr val="002060"/>
              </a:solidFill>
              <a:latin typeface="Candara" panose="020E0502030303020204" pitchFamily="34" charset="0"/>
              <a:ea typeface="ＭＳ Ｐゴシック" pitchFamily="1" charset="-128"/>
            </a:endParaRPr>
          </a:p>
          <a:p>
            <a:pPr algn="r" defTabSz="457200"/>
            <a:r>
              <a:rPr lang="en-GB" sz="1300" b="1" i="1" dirty="0" smtClean="0">
                <a:solidFill>
                  <a:srgbClr val="002060"/>
                </a:solidFill>
                <a:latin typeface="Candara" panose="020E0502030303020204" pitchFamily="34" charset="0"/>
                <a:ea typeface="ＭＳ Ｐゴシック" pitchFamily="1" charset="-128"/>
              </a:rPr>
              <a:t>Central Directorate Cadastre and Cartography</a:t>
            </a:r>
          </a:p>
          <a:p>
            <a:pPr algn="r" defTabSz="457200"/>
            <a:r>
              <a:rPr lang="en-GB" sz="1300" b="1" i="1" dirty="0" smtClean="0">
                <a:solidFill>
                  <a:srgbClr val="002060"/>
                </a:solidFill>
                <a:latin typeface="Candara" panose="020E0502030303020204" pitchFamily="34" charset="0"/>
                <a:ea typeface="ＭＳ Ｐゴシック" pitchFamily="1" charset="-128"/>
              </a:rPr>
              <a:t>Italian Revenue Agency</a:t>
            </a: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179512" y="4725144"/>
            <a:ext cx="4360936" cy="523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47" tIns="45674" rIns="91347" bIns="45674">
            <a:spAutoFit/>
          </a:bodyPr>
          <a:lstStyle/>
          <a:p>
            <a:pPr lvl="1" algn="ctr">
              <a:spcBef>
                <a:spcPct val="0"/>
              </a:spcBef>
            </a:pPr>
            <a:r>
              <a:rPr lang="it-IT" altLang="it-IT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Thanks</a:t>
            </a:r>
            <a:r>
              <a:rPr lang="it-IT" altLang="it-IT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for Your </a:t>
            </a:r>
            <a:r>
              <a:rPr lang="it-IT" altLang="it-IT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attention</a:t>
            </a:r>
            <a:endParaRPr lang="it-IT" altLang="it-IT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57030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6" descr="Italia001 (200 dpi)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5509"/>
            <a:ext cx="3740071" cy="56272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po 3"/>
          <p:cNvGrpSpPr/>
          <p:nvPr/>
        </p:nvGrpSpPr>
        <p:grpSpPr>
          <a:xfrm>
            <a:off x="5307409" y="692696"/>
            <a:ext cx="3736800" cy="5590800"/>
            <a:chOff x="5323049" y="757357"/>
            <a:chExt cx="3752549" cy="5622064"/>
          </a:xfrm>
        </p:grpSpPr>
        <p:pic>
          <p:nvPicPr>
            <p:cNvPr id="864260" name="Picture 4" descr="catasti_preunitari__senza_campitur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23049" y="757357"/>
              <a:ext cx="3752549" cy="5622064"/>
            </a:xfrm>
            <a:prstGeom prst="rect">
              <a:avLst/>
            </a:prstGeom>
            <a:noFill/>
          </p:spPr>
        </p:pic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6228184" y="814769"/>
              <a:ext cx="2588333" cy="56227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91372" tIns="45686" rIns="91372" bIns="45686"/>
            <a:lstStyle/>
            <a:p>
              <a:pPr algn="ctr" defTabSz="456215">
                <a:spcBef>
                  <a:spcPct val="0"/>
                </a:spcBef>
              </a:pPr>
              <a:r>
                <a:rPr lang="it-IT" sz="1400" i="0" dirty="0">
                  <a:solidFill>
                    <a:srgbClr val="002060"/>
                  </a:solidFill>
                  <a:latin typeface="Arial Narrow" pitchFamily="34" charset="0"/>
                </a:rPr>
                <a:t>The situation of the </a:t>
              </a:r>
              <a:r>
                <a:rPr lang="it-IT" sz="1400" i="0" dirty="0" err="1">
                  <a:solidFill>
                    <a:srgbClr val="002060"/>
                  </a:solidFill>
                  <a:latin typeface="Arial Narrow" pitchFamily="34" charset="0"/>
                </a:rPr>
                <a:t>Cadastres</a:t>
              </a:r>
              <a:r>
                <a:rPr lang="it-IT" sz="1400" i="0" dirty="0">
                  <a:solidFill>
                    <a:srgbClr val="002060"/>
                  </a:solidFill>
                  <a:latin typeface="Arial Narrow" pitchFamily="34" charset="0"/>
                </a:rPr>
                <a:t> </a:t>
              </a:r>
              <a:endParaRPr lang="it-IT" sz="1400" i="0" dirty="0" smtClean="0">
                <a:solidFill>
                  <a:srgbClr val="002060"/>
                </a:solidFill>
                <a:latin typeface="Arial Narrow" pitchFamily="34" charset="0"/>
              </a:endParaRPr>
            </a:p>
            <a:p>
              <a:pPr algn="ctr" defTabSz="456215">
                <a:spcBef>
                  <a:spcPct val="0"/>
                </a:spcBef>
              </a:pPr>
              <a:r>
                <a:rPr lang="it-IT" sz="1400" i="0" dirty="0" err="1" smtClean="0">
                  <a:solidFill>
                    <a:srgbClr val="002060"/>
                  </a:solidFill>
                  <a:latin typeface="Arial Narrow" pitchFamily="34" charset="0"/>
                </a:rPr>
                <a:t>at</a:t>
              </a:r>
              <a:r>
                <a:rPr lang="it-IT" sz="1400" i="0" dirty="0" smtClean="0">
                  <a:solidFill>
                    <a:srgbClr val="002060"/>
                  </a:solidFill>
                  <a:latin typeface="Arial Narrow" pitchFamily="34" charset="0"/>
                </a:rPr>
                <a:t> </a:t>
              </a:r>
              <a:r>
                <a:rPr lang="it-IT" sz="1400" i="0" dirty="0">
                  <a:solidFill>
                    <a:srgbClr val="002060"/>
                  </a:solidFill>
                  <a:latin typeface="Arial Narrow" pitchFamily="34" charset="0"/>
                </a:rPr>
                <a:t>the time of the </a:t>
              </a:r>
              <a:r>
                <a:rPr lang="it-IT" sz="1400" i="0" dirty="0" err="1">
                  <a:solidFill>
                    <a:srgbClr val="002060"/>
                  </a:solidFill>
                  <a:latin typeface="Arial Narrow" pitchFamily="34" charset="0"/>
                </a:rPr>
                <a:t>unification</a:t>
              </a:r>
              <a:r>
                <a:rPr lang="it-IT" sz="1400" i="0" dirty="0">
                  <a:solidFill>
                    <a:srgbClr val="002060"/>
                  </a:solidFill>
                  <a:latin typeface="Arial Narrow" pitchFamily="34" charset="0"/>
                </a:rPr>
                <a:t> of </a:t>
              </a:r>
              <a:r>
                <a:rPr lang="it-IT" sz="1400" i="0" dirty="0" err="1">
                  <a:solidFill>
                    <a:srgbClr val="002060"/>
                  </a:solidFill>
                  <a:latin typeface="Arial Narrow" pitchFamily="34" charset="0"/>
                </a:rPr>
                <a:t>Italy</a:t>
              </a:r>
              <a:endParaRPr lang="it-IT" sz="1400" i="0" dirty="0">
                <a:solidFill>
                  <a:srgbClr val="002060"/>
                </a:solidFill>
                <a:latin typeface="Arial Narrow" pitchFamily="34" charset="0"/>
              </a:endParaRPr>
            </a:p>
          </p:txBody>
        </p:sp>
        <p:pic>
          <p:nvPicPr>
            <p:cNvPr id="13" name="Immagine 23" descr="definitiv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73950" y="797013"/>
              <a:ext cx="699294" cy="166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64263" name="Rectangle 7"/>
          <p:cNvSpPr>
            <a:spLocks noChangeArrowheads="1"/>
          </p:cNvSpPr>
          <p:nvPr/>
        </p:nvSpPr>
        <p:spPr bwMode="auto">
          <a:xfrm>
            <a:off x="8050739" y="218816"/>
            <a:ext cx="260753" cy="23032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80115" tIns="40058" rIns="80115" bIns="40058" anchor="ctr"/>
          <a:lstStyle/>
          <a:p>
            <a:endParaRPr lang="it-IT"/>
          </a:p>
        </p:txBody>
      </p:sp>
      <p:sp>
        <p:nvSpPr>
          <p:cNvPr id="864266" name="Rectangle 10"/>
          <p:cNvSpPr>
            <a:spLocks noChangeArrowheads="1"/>
          </p:cNvSpPr>
          <p:nvPr/>
        </p:nvSpPr>
        <p:spPr bwMode="auto">
          <a:xfrm>
            <a:off x="2697420" y="154272"/>
            <a:ext cx="6417427" cy="3627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372" tIns="45686" rIns="91372" bIns="45686"/>
          <a:lstStyle/>
          <a:p>
            <a:pPr algn="ctr" defTabSz="456215">
              <a:spcBef>
                <a:spcPct val="0"/>
              </a:spcBef>
            </a:pPr>
            <a:r>
              <a:rPr lang="it-IT" i="0" dirty="0">
                <a:solidFill>
                  <a:srgbClr val="002060"/>
                </a:solidFill>
                <a:latin typeface="Arial Narrow" pitchFamily="34" charset="0"/>
              </a:rPr>
              <a:t>The situation of the </a:t>
            </a:r>
            <a:r>
              <a:rPr lang="it-IT" i="0" dirty="0" err="1">
                <a:solidFill>
                  <a:srgbClr val="002060"/>
                </a:solidFill>
                <a:latin typeface="Arial Narrow" pitchFamily="34" charset="0"/>
              </a:rPr>
              <a:t>Cadastres</a:t>
            </a:r>
            <a:r>
              <a:rPr lang="it-IT" i="0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it-IT" i="0" dirty="0" smtClean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it-IT" i="0" dirty="0" err="1" smtClean="0">
                <a:solidFill>
                  <a:srgbClr val="002060"/>
                </a:solidFill>
                <a:latin typeface="Arial Narrow" pitchFamily="34" charset="0"/>
              </a:rPr>
              <a:t>at</a:t>
            </a:r>
            <a:r>
              <a:rPr lang="it-IT" i="0" dirty="0" smtClean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it-IT" i="0" dirty="0">
                <a:solidFill>
                  <a:srgbClr val="002060"/>
                </a:solidFill>
                <a:latin typeface="Arial Narrow" pitchFamily="34" charset="0"/>
              </a:rPr>
              <a:t>the time of the </a:t>
            </a:r>
            <a:r>
              <a:rPr lang="it-IT" i="0" dirty="0" err="1">
                <a:solidFill>
                  <a:srgbClr val="002060"/>
                </a:solidFill>
                <a:latin typeface="Arial Narrow" pitchFamily="34" charset="0"/>
              </a:rPr>
              <a:t>unification</a:t>
            </a:r>
            <a:r>
              <a:rPr lang="it-IT" i="0" dirty="0">
                <a:solidFill>
                  <a:srgbClr val="002060"/>
                </a:solidFill>
                <a:latin typeface="Arial Narrow" pitchFamily="34" charset="0"/>
              </a:rPr>
              <a:t> of </a:t>
            </a:r>
            <a:r>
              <a:rPr lang="it-IT" i="0" dirty="0" err="1">
                <a:solidFill>
                  <a:srgbClr val="002060"/>
                </a:solidFill>
                <a:latin typeface="Arial Narrow" pitchFamily="34" charset="0"/>
              </a:rPr>
              <a:t>Italy</a:t>
            </a:r>
            <a:endParaRPr lang="it-IT" i="0" dirty="0">
              <a:solidFill>
                <a:srgbClr val="002060"/>
              </a:solidFill>
              <a:latin typeface="Arial Narrow" pitchFamily="34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5315637" y="692696"/>
            <a:ext cx="3735934" cy="5591789"/>
            <a:chOff x="5323049" y="771412"/>
            <a:chExt cx="3735934" cy="5591789"/>
          </a:xfrm>
        </p:grpSpPr>
        <p:grpSp>
          <p:nvGrpSpPr>
            <p:cNvPr id="2" name="Gruppo 1"/>
            <p:cNvGrpSpPr/>
            <p:nvPr/>
          </p:nvGrpSpPr>
          <p:grpSpPr>
            <a:xfrm>
              <a:off x="5323049" y="771412"/>
              <a:ext cx="3735934" cy="5591789"/>
              <a:chOff x="5323049" y="771412"/>
              <a:chExt cx="3735934" cy="5591789"/>
            </a:xfrm>
          </p:grpSpPr>
          <p:pic>
            <p:nvPicPr>
              <p:cNvPr id="864261" name="Picture 5" descr="catasti_preunitari_campito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323049" y="771412"/>
                <a:ext cx="3735934" cy="5591789"/>
              </a:xfrm>
              <a:prstGeom prst="rect">
                <a:avLst/>
              </a:prstGeom>
              <a:noFill/>
            </p:spPr>
          </p:pic>
          <p:pic>
            <p:nvPicPr>
              <p:cNvPr id="8" name="Immagine 23" descr="definitiv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370396" y="818956"/>
                <a:ext cx="699294" cy="1666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6218322" y="844737"/>
              <a:ext cx="2588333" cy="5111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91372" tIns="45686" rIns="91372" bIns="45686"/>
            <a:lstStyle/>
            <a:p>
              <a:pPr algn="ctr" defTabSz="456215">
                <a:spcBef>
                  <a:spcPct val="0"/>
                </a:spcBef>
              </a:pPr>
              <a:r>
                <a:rPr lang="it-IT" sz="1400" i="0" dirty="0">
                  <a:solidFill>
                    <a:srgbClr val="002060"/>
                  </a:solidFill>
                  <a:latin typeface="Arial Narrow" pitchFamily="34" charset="0"/>
                </a:rPr>
                <a:t>The situation of the </a:t>
              </a:r>
              <a:r>
                <a:rPr lang="it-IT" sz="1400" i="0" dirty="0" err="1">
                  <a:solidFill>
                    <a:srgbClr val="002060"/>
                  </a:solidFill>
                  <a:latin typeface="Arial Narrow" pitchFamily="34" charset="0"/>
                </a:rPr>
                <a:t>Cadastres</a:t>
              </a:r>
              <a:r>
                <a:rPr lang="it-IT" sz="1400" i="0" dirty="0">
                  <a:solidFill>
                    <a:srgbClr val="002060"/>
                  </a:solidFill>
                  <a:latin typeface="Arial Narrow" pitchFamily="34" charset="0"/>
                </a:rPr>
                <a:t> </a:t>
              </a:r>
              <a:endParaRPr lang="it-IT" sz="1400" i="0" dirty="0" smtClean="0">
                <a:solidFill>
                  <a:srgbClr val="002060"/>
                </a:solidFill>
                <a:latin typeface="Arial Narrow" pitchFamily="34" charset="0"/>
              </a:endParaRPr>
            </a:p>
            <a:p>
              <a:pPr algn="ctr" defTabSz="456215">
                <a:spcBef>
                  <a:spcPct val="0"/>
                </a:spcBef>
              </a:pPr>
              <a:r>
                <a:rPr lang="it-IT" sz="1400" i="0" dirty="0" err="1" smtClean="0">
                  <a:solidFill>
                    <a:srgbClr val="002060"/>
                  </a:solidFill>
                  <a:latin typeface="Arial Narrow" pitchFamily="34" charset="0"/>
                </a:rPr>
                <a:t>at</a:t>
              </a:r>
              <a:r>
                <a:rPr lang="it-IT" sz="1400" i="0" dirty="0" smtClean="0">
                  <a:solidFill>
                    <a:srgbClr val="002060"/>
                  </a:solidFill>
                  <a:latin typeface="Arial Narrow" pitchFamily="34" charset="0"/>
                </a:rPr>
                <a:t> </a:t>
              </a:r>
              <a:r>
                <a:rPr lang="it-IT" sz="1400" i="0" dirty="0">
                  <a:solidFill>
                    <a:srgbClr val="002060"/>
                  </a:solidFill>
                  <a:latin typeface="Arial Narrow" pitchFamily="34" charset="0"/>
                </a:rPr>
                <a:t>the time of the </a:t>
              </a:r>
              <a:r>
                <a:rPr lang="it-IT" sz="1400" i="0" dirty="0" err="1">
                  <a:solidFill>
                    <a:srgbClr val="002060"/>
                  </a:solidFill>
                  <a:latin typeface="Arial Narrow" pitchFamily="34" charset="0"/>
                </a:rPr>
                <a:t>unification</a:t>
              </a:r>
              <a:r>
                <a:rPr lang="it-IT" sz="1400" i="0" dirty="0">
                  <a:solidFill>
                    <a:srgbClr val="002060"/>
                  </a:solidFill>
                  <a:latin typeface="Arial Narrow" pitchFamily="34" charset="0"/>
                </a:rPr>
                <a:t> of </a:t>
              </a:r>
              <a:r>
                <a:rPr lang="it-IT" sz="1400" i="0" dirty="0" err="1">
                  <a:solidFill>
                    <a:srgbClr val="002060"/>
                  </a:solidFill>
                  <a:latin typeface="Arial Narrow" pitchFamily="34" charset="0"/>
                </a:rPr>
                <a:t>Italy</a:t>
              </a:r>
              <a:endParaRPr lang="it-IT" sz="1400" i="0" dirty="0">
                <a:solidFill>
                  <a:srgbClr val="002060"/>
                </a:solidFill>
                <a:latin typeface="Arial Narrow" pitchFamily="34" charset="0"/>
              </a:endParaRPr>
            </a:p>
          </p:txBody>
        </p:sp>
      </p:grpSp>
      <p:sp>
        <p:nvSpPr>
          <p:cNvPr id="864264" name="AutoShape 8"/>
          <p:cNvSpPr>
            <a:spLocks noChangeArrowheads="1"/>
          </p:cNvSpPr>
          <p:nvPr/>
        </p:nvSpPr>
        <p:spPr bwMode="auto">
          <a:xfrm rot="21600000">
            <a:off x="1723847" y="3068960"/>
            <a:ext cx="4032448" cy="137774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DFCC0"/>
              </a:gs>
              <a:gs pos="100000">
                <a:srgbClr val="FDFCC0">
                  <a:gamma/>
                  <a:shade val="82353"/>
                  <a:invGamma/>
                </a:srgbClr>
              </a:gs>
            </a:gsLst>
            <a:lin ang="5400000" scaled="1"/>
          </a:gradFill>
          <a:ln w="12700" algn="ctr">
            <a:solidFill>
              <a:srgbClr val="C0504D"/>
            </a:solidFill>
            <a:round/>
            <a:headEnd/>
            <a:tailEnd/>
          </a:ln>
          <a:effectLst>
            <a:outerShdw dist="28398" dir="3806097" algn="ctr" rotWithShape="0">
              <a:srgbClr val="622423"/>
            </a:outerShdw>
          </a:effectLst>
        </p:spPr>
        <p:txBody>
          <a:bodyPr lIns="80115" tIns="40058" rIns="80115" bIns="40058"/>
          <a:lstStyle/>
          <a:p>
            <a:r>
              <a:rPr lang="it-IT" sz="2000" i="0" dirty="0"/>
              <a:t>        </a:t>
            </a:r>
            <a:r>
              <a:rPr lang="it-IT" sz="1600" i="0" dirty="0" smtClean="0">
                <a:solidFill>
                  <a:srgbClr val="002060"/>
                </a:solidFill>
              </a:rPr>
              <a:t>22 </a:t>
            </a:r>
            <a:r>
              <a:rPr lang="it-IT" sz="1600" i="0" dirty="0" err="1">
                <a:solidFill>
                  <a:srgbClr val="002060"/>
                </a:solidFill>
              </a:rPr>
              <a:t>different</a:t>
            </a:r>
            <a:r>
              <a:rPr lang="it-IT" sz="1600" i="0" dirty="0">
                <a:solidFill>
                  <a:srgbClr val="002060"/>
                </a:solidFill>
              </a:rPr>
              <a:t> </a:t>
            </a:r>
            <a:r>
              <a:rPr lang="it-IT" sz="1600" i="0" dirty="0" err="1">
                <a:solidFill>
                  <a:srgbClr val="002060"/>
                </a:solidFill>
              </a:rPr>
              <a:t>types</a:t>
            </a:r>
            <a:r>
              <a:rPr lang="it-IT" sz="1600" i="0" dirty="0">
                <a:solidFill>
                  <a:srgbClr val="002060"/>
                </a:solidFill>
              </a:rPr>
              <a:t> </a:t>
            </a:r>
            <a:r>
              <a:rPr lang="it-IT" sz="1600" i="0" dirty="0" smtClean="0">
                <a:solidFill>
                  <a:srgbClr val="002060"/>
                </a:solidFill>
              </a:rPr>
              <a:t>of </a:t>
            </a:r>
            <a:r>
              <a:rPr lang="it-IT" sz="1600" i="0" dirty="0" err="1">
                <a:solidFill>
                  <a:srgbClr val="002060"/>
                </a:solidFill>
              </a:rPr>
              <a:t>Cadastral</a:t>
            </a:r>
            <a:r>
              <a:rPr lang="it-IT" sz="1600" i="0" dirty="0">
                <a:solidFill>
                  <a:srgbClr val="002060"/>
                </a:solidFill>
              </a:rPr>
              <a:t> </a:t>
            </a:r>
            <a:r>
              <a:rPr lang="it-IT" sz="1600" i="0" dirty="0" err="1" smtClean="0">
                <a:solidFill>
                  <a:srgbClr val="002060"/>
                </a:solidFill>
              </a:rPr>
              <a:t>systems</a:t>
            </a:r>
            <a:endParaRPr lang="it-IT" sz="1600" i="0" dirty="0" smtClean="0">
              <a:solidFill>
                <a:srgbClr val="002060"/>
              </a:solidFill>
            </a:endParaRPr>
          </a:p>
          <a:p>
            <a:endParaRPr lang="it-IT" sz="1600" i="0" dirty="0" smtClean="0">
              <a:solidFill>
                <a:srgbClr val="002060"/>
              </a:solidFill>
            </a:endParaRPr>
          </a:p>
          <a:p>
            <a:pPr marL="800100" lvl="1" indent="-342900">
              <a:buAutoNum type="arabicPlain" startAt="8"/>
            </a:pPr>
            <a:r>
              <a:rPr lang="it-IT" sz="1600" i="0" dirty="0" err="1" smtClean="0">
                <a:solidFill>
                  <a:srgbClr val="C00000"/>
                </a:solidFill>
              </a:rPr>
              <a:t>based</a:t>
            </a:r>
            <a:r>
              <a:rPr lang="it-IT" sz="1600" i="0" dirty="0" smtClean="0">
                <a:solidFill>
                  <a:srgbClr val="C00000"/>
                </a:solidFill>
              </a:rPr>
              <a:t> </a:t>
            </a:r>
            <a:r>
              <a:rPr lang="it-IT" sz="1600" i="0" dirty="0">
                <a:solidFill>
                  <a:srgbClr val="C00000"/>
                </a:solidFill>
              </a:rPr>
              <a:t>on </a:t>
            </a:r>
            <a:r>
              <a:rPr lang="it-IT" sz="1600" i="0" dirty="0" err="1">
                <a:solidFill>
                  <a:srgbClr val="C00000"/>
                </a:solidFill>
              </a:rPr>
              <a:t>geometrical</a:t>
            </a:r>
            <a:r>
              <a:rPr lang="it-IT" sz="1600" i="0" dirty="0">
                <a:solidFill>
                  <a:srgbClr val="C00000"/>
                </a:solidFill>
              </a:rPr>
              <a:t> </a:t>
            </a:r>
            <a:r>
              <a:rPr lang="it-IT" sz="1600" i="0" dirty="0" smtClean="0">
                <a:solidFill>
                  <a:srgbClr val="C00000"/>
                </a:solidFill>
              </a:rPr>
              <a:t>data</a:t>
            </a:r>
          </a:p>
          <a:p>
            <a:pPr lvl="1"/>
            <a:endParaRPr lang="it-IT" sz="1600" i="0" dirty="0" smtClean="0">
              <a:solidFill>
                <a:srgbClr val="C00000"/>
              </a:solidFill>
            </a:endParaRPr>
          </a:p>
          <a:p>
            <a:pPr lvl="1"/>
            <a:r>
              <a:rPr lang="it-IT" sz="1600" i="0" dirty="0" smtClean="0">
                <a:solidFill>
                  <a:srgbClr val="002060"/>
                </a:solidFill>
              </a:rPr>
              <a:t>14 </a:t>
            </a:r>
            <a:r>
              <a:rPr lang="it-IT" sz="1600" i="0" dirty="0" err="1">
                <a:solidFill>
                  <a:srgbClr val="002060"/>
                </a:solidFill>
              </a:rPr>
              <a:t>based</a:t>
            </a:r>
            <a:r>
              <a:rPr lang="it-IT" sz="1600" i="0" dirty="0">
                <a:solidFill>
                  <a:srgbClr val="002060"/>
                </a:solidFill>
              </a:rPr>
              <a:t> on </a:t>
            </a:r>
            <a:r>
              <a:rPr lang="it-IT" sz="1600" i="0" dirty="0" err="1">
                <a:solidFill>
                  <a:srgbClr val="002060"/>
                </a:solidFill>
              </a:rPr>
              <a:t>descriptive</a:t>
            </a:r>
            <a:r>
              <a:rPr lang="it-IT" sz="1600" i="0" dirty="0">
                <a:solidFill>
                  <a:srgbClr val="002060"/>
                </a:solidFill>
              </a:rPr>
              <a:t> </a:t>
            </a:r>
            <a:r>
              <a:rPr lang="it-IT" sz="1600" i="0" dirty="0" smtClean="0">
                <a:solidFill>
                  <a:srgbClr val="002060"/>
                </a:solidFill>
              </a:rPr>
              <a:t>data</a:t>
            </a:r>
            <a:endParaRPr lang="it-IT" i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35512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426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274" name="Text Box 2"/>
          <p:cNvSpPr txBox="1">
            <a:spLocks noChangeArrowheads="1"/>
          </p:cNvSpPr>
          <p:nvPr/>
        </p:nvSpPr>
        <p:spPr bwMode="auto">
          <a:xfrm>
            <a:off x="1187624" y="692696"/>
            <a:ext cx="6467210" cy="727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0115" tIns="40058" rIns="80115" bIns="40058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2100" dirty="0">
              <a:solidFill>
                <a:srgbClr val="000066"/>
              </a:solidFill>
              <a:latin typeface="Arial Narrow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100" dirty="0">
                <a:solidFill>
                  <a:srgbClr val="000066"/>
                </a:solidFill>
                <a:latin typeface="Arial Narrow" pitchFamily="34" charset="0"/>
              </a:rPr>
              <a:t>A CLEAR VISION OF A MODERN CADASTRE</a:t>
            </a:r>
            <a:endParaRPr lang="en-GB" sz="2100" dirty="0">
              <a:solidFill>
                <a:srgbClr val="000066"/>
              </a:solidFill>
              <a:latin typeface="Arial Narrow" pitchFamily="34" charset="0"/>
            </a:endParaRPr>
          </a:p>
        </p:txBody>
      </p:sp>
      <p:sp>
        <p:nvSpPr>
          <p:cNvPr id="1078275" name="Rectangle 3"/>
          <p:cNvSpPr>
            <a:spLocks noChangeArrowheads="1"/>
          </p:cNvSpPr>
          <p:nvPr/>
        </p:nvSpPr>
        <p:spPr bwMode="auto">
          <a:xfrm>
            <a:off x="259395" y="1665560"/>
            <a:ext cx="8561077" cy="3667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0115" tIns="40058" rIns="80115" bIns="40058">
            <a:spAutoFit/>
          </a:bodyPr>
          <a:lstStyle/>
          <a:p>
            <a:pPr marL="152999" indent="-152999" defTabSz="801158">
              <a:spcBef>
                <a:spcPct val="0"/>
              </a:spcBef>
              <a:spcAft>
                <a:spcPct val="20000"/>
              </a:spcAft>
            </a:pPr>
            <a:r>
              <a:rPr lang="en-GB" sz="2100" dirty="0">
                <a:solidFill>
                  <a:srgbClr val="002060"/>
                </a:solidFill>
                <a:latin typeface="Arial Narrow" pitchFamily="34" charset="0"/>
              </a:rPr>
              <a:t>Art. 1 (Purposes)</a:t>
            </a:r>
          </a:p>
          <a:p>
            <a:pPr marL="152999" indent="-152999" defTabSz="801158">
              <a:spcBef>
                <a:spcPct val="0"/>
              </a:spcBef>
              <a:spcAft>
                <a:spcPct val="30000"/>
              </a:spcAft>
            </a:pPr>
            <a:r>
              <a:rPr lang="en-GB" sz="2100" dirty="0">
                <a:solidFill>
                  <a:srgbClr val="002060"/>
                </a:solidFill>
                <a:latin typeface="Arial Narrow" pitchFamily="34" charset="0"/>
              </a:rPr>
              <a:t>	The State will arrange for the creation, in all the Kingdom, of an homogeneous, geometric and parcel based Cadastre, by measurements and assessment, in order to:</a:t>
            </a:r>
          </a:p>
          <a:p>
            <a:pPr marL="152999" indent="-152999" defTabSz="801158">
              <a:spcBef>
                <a:spcPct val="0"/>
              </a:spcBef>
              <a:spcAft>
                <a:spcPct val="30000"/>
              </a:spcAft>
            </a:pPr>
            <a:endParaRPr lang="en-GB" sz="2100" dirty="0">
              <a:solidFill>
                <a:srgbClr val="002060"/>
              </a:solidFill>
              <a:latin typeface="Arial Narrow" pitchFamily="34" charset="0"/>
            </a:endParaRPr>
          </a:p>
          <a:p>
            <a:pPr marL="152999" indent="-152999" defTabSz="801158">
              <a:spcBef>
                <a:spcPct val="0"/>
              </a:spcBef>
              <a:spcAft>
                <a:spcPct val="30000"/>
              </a:spcAft>
            </a:pPr>
            <a:r>
              <a:rPr lang="en-GB" sz="2100" dirty="0">
                <a:solidFill>
                  <a:srgbClr val="002060"/>
                </a:solidFill>
                <a:latin typeface="Arial Narrow" pitchFamily="34" charset="0"/>
              </a:rPr>
              <a:t>     - register the land properties </a:t>
            </a:r>
            <a:r>
              <a:rPr lang="en-GB" sz="3200" dirty="0">
                <a:solidFill>
                  <a:srgbClr val="C00000"/>
                </a:solidFill>
                <a:latin typeface="Arial Narrow" pitchFamily="34" charset="0"/>
              </a:rPr>
              <a:t>and </a:t>
            </a:r>
            <a:r>
              <a:rPr lang="en-GB" sz="3200" u="sng" dirty="0">
                <a:solidFill>
                  <a:srgbClr val="C00000"/>
                </a:solidFill>
                <a:latin typeface="Arial Narrow" pitchFamily="34" charset="0"/>
              </a:rPr>
              <a:t>their changes</a:t>
            </a:r>
          </a:p>
          <a:p>
            <a:pPr marL="152999" indent="-152999" defTabSz="801158">
              <a:spcBef>
                <a:spcPct val="0"/>
              </a:spcBef>
              <a:spcAft>
                <a:spcPct val="30000"/>
              </a:spcAft>
            </a:pPr>
            <a:endParaRPr lang="en-GB" sz="3200" dirty="0">
              <a:solidFill>
                <a:srgbClr val="002060"/>
              </a:solidFill>
              <a:latin typeface="Arial Narrow" pitchFamily="34" charset="0"/>
            </a:endParaRPr>
          </a:p>
          <a:p>
            <a:pPr marL="152999" indent="-152999" defTabSz="801158">
              <a:spcBef>
                <a:spcPct val="0"/>
              </a:spcBef>
              <a:spcAft>
                <a:spcPct val="30000"/>
              </a:spcAft>
            </a:pPr>
            <a:r>
              <a:rPr lang="en-GB" sz="2100" dirty="0">
                <a:solidFill>
                  <a:srgbClr val="002060"/>
                </a:solidFill>
                <a:latin typeface="Arial Narrow" pitchFamily="34" charset="0"/>
              </a:rPr>
              <a:t>     - equalize land taxation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ctrTitle"/>
          </p:nvPr>
        </p:nvSpPr>
        <p:spPr bwMode="auto">
          <a:xfrm>
            <a:off x="971602" y="116634"/>
            <a:ext cx="7772400" cy="43204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372" tIns="45686" rIns="91372" bIns="45686">
            <a:normAutofit/>
          </a:bodyPr>
          <a:lstStyle/>
          <a:p>
            <a:r>
              <a:rPr lang="it-IT" sz="1800" dirty="0" err="1">
                <a:solidFill>
                  <a:srgbClr val="002060"/>
                </a:solidFill>
                <a:latin typeface="Arial Narrow" panose="020B0606020202030204" pitchFamily="34" charset="0"/>
                <a:ea typeface="ＭＳ Ｐゴシック" pitchFamily="1" charset="-128"/>
              </a:rPr>
              <a:t>Law</a:t>
            </a:r>
            <a:r>
              <a:rPr lang="it-IT" sz="1800" dirty="0">
                <a:solidFill>
                  <a:srgbClr val="002060"/>
                </a:solidFill>
                <a:latin typeface="Arial Narrow" panose="020B0606020202030204" pitchFamily="34" charset="0"/>
                <a:ea typeface="ＭＳ Ｐゴシック" pitchFamily="1" charset="-128"/>
              </a:rPr>
              <a:t> </a:t>
            </a:r>
            <a:r>
              <a:rPr lang="en-US" sz="1800" dirty="0" smtClean="0">
                <a:solidFill>
                  <a:srgbClr val="002060"/>
                </a:solidFill>
                <a:latin typeface="Arial Narrow" pitchFamily="34" charset="0"/>
              </a:rPr>
              <a:t>1</a:t>
            </a:r>
            <a:r>
              <a:rPr lang="en-US" sz="1800" baseline="30000" dirty="0" smtClean="0">
                <a:solidFill>
                  <a:srgbClr val="002060"/>
                </a:solidFill>
                <a:latin typeface="Arial Narrow" pitchFamily="34" charset="0"/>
              </a:rPr>
              <a:t>st </a:t>
            </a:r>
            <a:r>
              <a:rPr lang="it-IT" sz="1800" dirty="0" smtClean="0">
                <a:solidFill>
                  <a:srgbClr val="002060"/>
                </a:solidFill>
                <a:latin typeface="Arial Narrow" panose="020B0606020202030204" pitchFamily="34" charset="0"/>
                <a:ea typeface="ＭＳ Ｐゴシック" pitchFamily="1" charset="-128"/>
              </a:rPr>
              <a:t>march </a:t>
            </a:r>
            <a:r>
              <a:rPr lang="it-IT" sz="1800" dirty="0">
                <a:solidFill>
                  <a:srgbClr val="002060"/>
                </a:solidFill>
                <a:latin typeface="Arial Narrow" panose="020B0606020202030204" pitchFamily="34" charset="0"/>
                <a:ea typeface="ＭＳ Ｐゴシック" pitchFamily="1" charset="-128"/>
              </a:rPr>
              <a:t>1886 </a:t>
            </a:r>
            <a:r>
              <a:rPr lang="en-US" sz="1800" dirty="0" smtClean="0">
                <a:solidFill>
                  <a:srgbClr val="002060"/>
                </a:solidFill>
                <a:latin typeface="Arial Narrow" panose="020B0606020202030204" pitchFamily="34" charset="0"/>
                <a:ea typeface="ＭＳ Ｐゴシック" pitchFamily="1" charset="-128"/>
              </a:rPr>
              <a:t>n.3682</a:t>
            </a:r>
            <a:r>
              <a:rPr lang="it-IT" sz="1800" dirty="0" smtClean="0">
                <a:solidFill>
                  <a:srgbClr val="002060"/>
                </a:solidFill>
                <a:latin typeface="Arial Narrow" panose="020B0606020202030204" pitchFamily="34" charset="0"/>
                <a:ea typeface="ＭＳ Ｐゴシック" pitchFamily="1" charset="-128"/>
              </a:rPr>
              <a:t> </a:t>
            </a:r>
            <a:r>
              <a:rPr lang="it-IT" sz="1800" dirty="0" err="1">
                <a:solidFill>
                  <a:srgbClr val="002060"/>
                </a:solidFill>
                <a:latin typeface="Arial Narrow" panose="020B0606020202030204" pitchFamily="34" charset="0"/>
                <a:ea typeface="ＭＳ Ｐゴシック" pitchFamily="1" charset="-128"/>
              </a:rPr>
              <a:t>for</a:t>
            </a:r>
            <a:r>
              <a:rPr lang="it-IT" sz="1800" dirty="0">
                <a:solidFill>
                  <a:srgbClr val="002060"/>
                </a:solidFill>
                <a:latin typeface="Arial Narrow" panose="020B0606020202030204" pitchFamily="34" charset="0"/>
                <a:ea typeface="ＭＳ Ｐゴシック" pitchFamily="1" charset="-128"/>
              </a:rPr>
              <a:t> the </a:t>
            </a:r>
            <a:r>
              <a:rPr lang="it-IT" sz="1800" dirty="0" err="1">
                <a:solidFill>
                  <a:srgbClr val="002060"/>
                </a:solidFill>
                <a:latin typeface="Arial Narrow" panose="020B0606020202030204" pitchFamily="34" charset="0"/>
                <a:ea typeface="ＭＳ Ｐゴシック" pitchFamily="1" charset="-128"/>
              </a:rPr>
              <a:t>constitution</a:t>
            </a:r>
            <a:r>
              <a:rPr lang="it-IT" sz="1800" dirty="0">
                <a:solidFill>
                  <a:srgbClr val="002060"/>
                </a:solidFill>
                <a:latin typeface="Arial Narrow" panose="020B0606020202030204" pitchFamily="34" charset="0"/>
                <a:ea typeface="ＭＳ Ｐゴシック" pitchFamily="1" charset="-128"/>
              </a:rPr>
              <a:t> </a:t>
            </a:r>
            <a:r>
              <a:rPr lang="it-IT" sz="1800" dirty="0" err="1">
                <a:solidFill>
                  <a:srgbClr val="002060"/>
                </a:solidFill>
                <a:latin typeface="Arial Narrow" panose="020B0606020202030204" pitchFamily="34" charset="0"/>
                <a:ea typeface="ＭＳ Ｐゴシック" pitchFamily="1" charset="-128"/>
              </a:rPr>
              <a:t>of</a:t>
            </a:r>
            <a:r>
              <a:rPr lang="it-IT" sz="1800" dirty="0">
                <a:solidFill>
                  <a:srgbClr val="002060"/>
                </a:solidFill>
                <a:latin typeface="Arial Narrow" panose="020B0606020202030204" pitchFamily="34" charset="0"/>
                <a:ea typeface="ＭＳ Ｐゴシック" pitchFamily="1" charset="-128"/>
              </a:rPr>
              <a:t> the </a:t>
            </a:r>
            <a:r>
              <a:rPr lang="it-IT" sz="1800" dirty="0" err="1">
                <a:solidFill>
                  <a:srgbClr val="002060"/>
                </a:solidFill>
                <a:latin typeface="Arial Narrow" panose="020B0606020202030204" pitchFamily="34" charset="0"/>
                <a:ea typeface="ＭＳ Ｐゴシック" pitchFamily="1" charset="-128"/>
              </a:rPr>
              <a:t>Italian</a:t>
            </a:r>
            <a:r>
              <a:rPr lang="it-IT" sz="1800" dirty="0">
                <a:solidFill>
                  <a:srgbClr val="002060"/>
                </a:solidFill>
                <a:latin typeface="Arial Narrow" panose="020B0606020202030204" pitchFamily="34" charset="0"/>
                <a:ea typeface="ＭＳ Ｐゴシック" pitchFamily="1" charset="-128"/>
              </a:rPr>
              <a:t> </a:t>
            </a:r>
            <a:r>
              <a:rPr lang="it-IT" sz="1800" dirty="0" err="1">
                <a:solidFill>
                  <a:srgbClr val="002060"/>
                </a:solidFill>
                <a:latin typeface="Arial Narrow" panose="020B0606020202030204" pitchFamily="34" charset="0"/>
                <a:ea typeface="ＭＳ Ｐゴシック" pitchFamily="1" charset="-128"/>
              </a:rPr>
              <a:t>Cadastre</a:t>
            </a:r>
            <a:endParaRPr lang="it-IT" sz="1800" dirty="0">
              <a:solidFill>
                <a:srgbClr val="002060"/>
              </a:solidFill>
              <a:latin typeface="Arial Narrow" panose="020B0606020202030204" pitchFamily="34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99796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130" name="Text Box 2"/>
          <p:cNvSpPr txBox="1">
            <a:spLocks noChangeArrowheads="1"/>
          </p:cNvSpPr>
          <p:nvPr/>
        </p:nvSpPr>
        <p:spPr bwMode="auto">
          <a:xfrm>
            <a:off x="1738382" y="164111"/>
            <a:ext cx="7521086" cy="357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0115" tIns="40058" rIns="80115" bIns="40058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i="0" dirty="0">
                <a:solidFill>
                  <a:srgbClr val="002060"/>
                </a:solidFill>
                <a:latin typeface="Arial Narrow" pitchFamily="34" charset="0"/>
              </a:rPr>
              <a:t>THE EFFORT REQUIRED TO COMPLETE THE ITALIAN LAND CADASTRE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15438" y="764704"/>
            <a:ext cx="9028562" cy="2464504"/>
            <a:chOff x="85" y="805"/>
            <a:chExt cx="6648" cy="1712"/>
          </a:xfrm>
        </p:grpSpPr>
        <p:pic>
          <p:nvPicPr>
            <p:cNvPr id="1072131" name="Picture 3" descr="SQTO_RI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5" y="805"/>
              <a:ext cx="2359" cy="1712"/>
            </a:xfrm>
            <a:prstGeom prst="rect">
              <a:avLst/>
            </a:prstGeom>
            <a:noFill/>
          </p:spPr>
        </p:pic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2503" y="809"/>
              <a:ext cx="4230" cy="1708"/>
              <a:chOff x="2503" y="809"/>
              <a:chExt cx="4230" cy="1708"/>
            </a:xfrm>
          </p:grpSpPr>
          <p:sp>
            <p:nvSpPr>
              <p:cNvPr id="1072132" name="Rectangle 4"/>
              <p:cNvSpPr>
                <a:spLocks noChangeArrowheads="1"/>
              </p:cNvSpPr>
              <p:nvPr/>
            </p:nvSpPr>
            <p:spPr bwMode="auto">
              <a:xfrm>
                <a:off x="2503" y="859"/>
                <a:ext cx="1847" cy="16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i="0" dirty="0">
                    <a:solidFill>
                      <a:srgbClr val="002060"/>
                    </a:solidFill>
                    <a:latin typeface="Arial Narrow" pitchFamily="34" charset="0"/>
                  </a:rPr>
                  <a:t>The cadastral works necessary </a:t>
                </a:r>
                <a:r>
                  <a:rPr lang="en-GB" i="0" dirty="0">
                    <a:solidFill>
                      <a:srgbClr val="C00000"/>
                    </a:solidFill>
                    <a:latin typeface="Arial Narrow" pitchFamily="34" charset="0"/>
                  </a:rPr>
                  <a:t>to complete the Land Cadastre </a:t>
                </a:r>
                <a:r>
                  <a:rPr lang="en-GB" i="0" dirty="0">
                    <a:solidFill>
                      <a:srgbClr val="002060"/>
                    </a:solidFill>
                    <a:latin typeface="Arial Narrow" pitchFamily="34" charset="0"/>
                  </a:rPr>
                  <a:t>for all the national territory required about </a:t>
                </a:r>
                <a:r>
                  <a:rPr lang="en-GB" i="0" dirty="0">
                    <a:solidFill>
                      <a:srgbClr val="C00000"/>
                    </a:solidFill>
                    <a:latin typeface="Arial Narrow" pitchFamily="34" charset="0"/>
                  </a:rPr>
                  <a:t>70 years </a:t>
                </a:r>
                <a:r>
                  <a:rPr lang="en-GB" i="0" dirty="0">
                    <a:solidFill>
                      <a:srgbClr val="002060"/>
                    </a:solidFill>
                    <a:latin typeface="Arial Narrow" pitchFamily="34" charset="0"/>
                  </a:rPr>
                  <a:t>(conclusion in 1956),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i="0" dirty="0">
                    <a:solidFill>
                      <a:srgbClr val="002060"/>
                    </a:solidFill>
                    <a:latin typeface="Arial Narrow" pitchFamily="34" charset="0"/>
                  </a:rPr>
                  <a:t>more than the 20 years supposed at the beginning</a:t>
                </a:r>
                <a:r>
                  <a:rPr lang="en-GB" sz="1600" i="0" dirty="0">
                    <a:solidFill>
                      <a:srgbClr val="002060"/>
                    </a:solidFill>
                    <a:latin typeface="Arial Narrow" pitchFamily="34" charset="0"/>
                  </a:rPr>
                  <a:t>.</a:t>
                </a:r>
              </a:p>
            </p:txBody>
          </p:sp>
          <p:pic>
            <p:nvPicPr>
              <p:cNvPr id="1072140" name="Picture 12" descr="topopgrafi in montagna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413" y="809"/>
                <a:ext cx="2320" cy="1708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-9856" y="3314474"/>
            <a:ext cx="9429198" cy="2949631"/>
            <a:chOff x="0" y="2715"/>
            <a:chExt cx="6943" cy="2049"/>
          </a:xfrm>
        </p:grpSpPr>
        <p:sp>
          <p:nvSpPr>
            <p:cNvPr id="1072136" name="Rectangle 8"/>
            <p:cNvSpPr>
              <a:spLocks noChangeArrowheads="1"/>
            </p:cNvSpPr>
            <p:nvPr/>
          </p:nvSpPr>
          <p:spPr bwMode="auto">
            <a:xfrm>
              <a:off x="1012" y="2715"/>
              <a:ext cx="5379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i="0" dirty="0">
                  <a:solidFill>
                    <a:srgbClr val="002060"/>
                  </a:solidFill>
                  <a:latin typeface="Arial Narrow" pitchFamily="34" charset="0"/>
                </a:rPr>
                <a:t>CADASTRAL SURVEYING TECNIQUES ALWAYS ABREAST OF THE TIMES</a:t>
              </a:r>
              <a:endParaRPr lang="en-GB" i="0" dirty="0">
                <a:solidFill>
                  <a:srgbClr val="002060"/>
                </a:solidFill>
                <a:latin typeface="Arial Narrow" pitchFamily="34" charset="0"/>
              </a:endParaRPr>
            </a:p>
          </p:txBody>
        </p:sp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0" y="3110"/>
              <a:ext cx="6943" cy="1654"/>
              <a:chOff x="0" y="3110"/>
              <a:chExt cx="6943" cy="1654"/>
            </a:xfrm>
          </p:grpSpPr>
          <p:grpSp>
            <p:nvGrpSpPr>
              <p:cNvPr id="6" name="Group 15"/>
              <p:cNvGrpSpPr>
                <a:grpSpLocks/>
              </p:cNvGrpSpPr>
              <p:nvPr/>
            </p:nvGrpSpPr>
            <p:grpSpPr bwMode="auto">
              <a:xfrm>
                <a:off x="0" y="3110"/>
                <a:ext cx="6733" cy="1654"/>
                <a:chOff x="0" y="3110"/>
                <a:chExt cx="6733" cy="1654"/>
              </a:xfrm>
            </p:grpSpPr>
            <p:pic>
              <p:nvPicPr>
                <p:cNvPr id="1072134" name="Picture 6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331" y="3110"/>
                  <a:ext cx="2402" cy="165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72135" name="Picture 7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0" y="3239"/>
                  <a:ext cx="2024" cy="1525"/>
                </a:xfrm>
                <a:prstGeom prst="rect">
                  <a:avLst/>
                </a:prstGeom>
                <a:noFill/>
              </p:spPr>
            </p:pic>
            <p:sp>
              <p:nvSpPr>
                <p:cNvPr id="1072137" name="Rectangle 9"/>
                <p:cNvSpPr>
                  <a:spLocks noChangeArrowheads="1"/>
                </p:cNvSpPr>
                <p:nvPr/>
              </p:nvSpPr>
              <p:spPr bwMode="auto">
                <a:xfrm>
                  <a:off x="2102" y="3327"/>
                  <a:ext cx="2230" cy="12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GB" i="0" dirty="0">
                      <a:solidFill>
                        <a:srgbClr val="002060"/>
                      </a:solidFill>
                      <a:latin typeface="Arial Narrow" pitchFamily="34" charset="0"/>
                    </a:rPr>
                    <a:t>In</a:t>
                  </a:r>
                  <a:r>
                    <a:rPr lang="en-GB" i="0" dirty="0">
                      <a:latin typeface="Arial Narrow" pitchFamily="34" charset="0"/>
                    </a:rPr>
                    <a:t> </a:t>
                  </a:r>
                  <a:r>
                    <a:rPr lang="en-GB" i="0" dirty="0">
                      <a:solidFill>
                        <a:srgbClr val="C00000"/>
                      </a:solidFill>
                      <a:latin typeface="Arial Narrow" pitchFamily="34" charset="0"/>
                    </a:rPr>
                    <a:t>1934</a:t>
                  </a:r>
                  <a:r>
                    <a:rPr lang="en-GB" i="0" dirty="0">
                      <a:solidFill>
                        <a:srgbClr val="990000"/>
                      </a:solidFill>
                      <a:latin typeface="Arial Narrow" pitchFamily="34" charset="0"/>
                    </a:rPr>
                    <a:t> </a:t>
                  </a:r>
                  <a:r>
                    <a:rPr lang="en-GB" i="0" dirty="0">
                      <a:solidFill>
                        <a:srgbClr val="002060"/>
                      </a:solidFill>
                      <a:latin typeface="Arial Narrow" pitchFamily="34" charset="0"/>
                    </a:rPr>
                    <a:t>the Italian Cadastre carried out</a:t>
                  </a:r>
                </a:p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GB" i="0" dirty="0">
                      <a:solidFill>
                        <a:srgbClr val="002060"/>
                      </a:solidFill>
                      <a:latin typeface="Arial Narrow" pitchFamily="34" charset="0"/>
                    </a:rPr>
                    <a:t>one of the first world experiences in using the</a:t>
                  </a:r>
                </a:p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GB" i="0" dirty="0" err="1">
                      <a:solidFill>
                        <a:srgbClr val="C00000"/>
                      </a:solidFill>
                      <a:latin typeface="Arial Narrow" pitchFamily="34" charset="0"/>
                    </a:rPr>
                    <a:t>aerophotogrammetric</a:t>
                  </a:r>
                  <a:r>
                    <a:rPr lang="en-GB" i="0" dirty="0">
                      <a:solidFill>
                        <a:srgbClr val="C00000"/>
                      </a:solidFill>
                      <a:latin typeface="Arial Narrow" pitchFamily="34" charset="0"/>
                    </a:rPr>
                    <a:t> method</a:t>
                  </a:r>
                </a:p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GB" i="0" dirty="0">
                      <a:solidFill>
                        <a:srgbClr val="002060"/>
                      </a:solidFill>
                      <a:latin typeface="Arial Narrow" pitchFamily="34" charset="0"/>
                    </a:rPr>
                    <a:t>for the creation of cadastral maps</a:t>
                  </a:r>
                </a:p>
              </p:txBody>
            </p:sp>
          </p:grpSp>
          <p:sp>
            <p:nvSpPr>
              <p:cNvPr id="1072141" name="Rectangle 13" descr="Pergamena"/>
              <p:cNvSpPr>
                <a:spLocks noChangeArrowheads="1"/>
              </p:cNvSpPr>
              <p:nvPr/>
            </p:nvSpPr>
            <p:spPr bwMode="auto">
              <a:xfrm>
                <a:off x="4116" y="3941"/>
                <a:ext cx="2827" cy="7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104287" tIns="52144" rIns="104287" bIns="52144"/>
              <a:lstStyle/>
              <a:p>
                <a:pPr algn="ctr" defTabSz="456215">
                  <a:spcBef>
                    <a:spcPct val="0"/>
                  </a:spcBef>
                </a:pPr>
                <a:r>
                  <a:rPr lang="it-IT" sz="1600" dirty="0" err="1">
                    <a:solidFill>
                      <a:srgbClr val="C00000"/>
                    </a:solidFill>
                    <a:latin typeface="Arial Narrow" pitchFamily="34" charset="0"/>
                  </a:rPr>
                  <a:t>Cadastral</a:t>
                </a:r>
                <a:r>
                  <a:rPr lang="it-IT" sz="1600" dirty="0">
                    <a:solidFill>
                      <a:srgbClr val="C00000"/>
                    </a:solidFill>
                    <a:latin typeface="Arial Narrow" pitchFamily="34" charset="0"/>
                  </a:rPr>
                  <a:t> </a:t>
                </a:r>
                <a:r>
                  <a:rPr lang="it-IT" sz="1600" dirty="0" err="1">
                    <a:solidFill>
                      <a:srgbClr val="C00000"/>
                    </a:solidFill>
                    <a:latin typeface="Arial Narrow" pitchFamily="34" charset="0"/>
                  </a:rPr>
                  <a:t>map</a:t>
                </a:r>
                <a:r>
                  <a:rPr lang="it-IT" sz="1600" dirty="0">
                    <a:solidFill>
                      <a:srgbClr val="C00000"/>
                    </a:solidFill>
                    <a:latin typeface="Arial Narrow" pitchFamily="34" charset="0"/>
                  </a:rPr>
                  <a:t> </a:t>
                </a:r>
                <a:r>
                  <a:rPr lang="it-IT" sz="1600" dirty="0" err="1">
                    <a:solidFill>
                      <a:srgbClr val="C00000"/>
                    </a:solidFill>
                    <a:latin typeface="Arial Narrow" pitchFamily="34" charset="0"/>
                  </a:rPr>
                  <a:t>of</a:t>
                </a:r>
                <a:r>
                  <a:rPr lang="it-IT" sz="1600" dirty="0">
                    <a:solidFill>
                      <a:srgbClr val="C00000"/>
                    </a:solidFill>
                    <a:latin typeface="Arial Narrow" pitchFamily="34" charset="0"/>
                  </a:rPr>
                  <a:t> </a:t>
                </a:r>
                <a:r>
                  <a:rPr lang="it-IT" sz="1600" dirty="0" err="1">
                    <a:solidFill>
                      <a:srgbClr val="C00000"/>
                    </a:solidFill>
                    <a:latin typeface="Arial Narrow" pitchFamily="34" charset="0"/>
                  </a:rPr>
                  <a:t>Campagnano</a:t>
                </a:r>
                <a:r>
                  <a:rPr lang="it-IT" sz="1600" dirty="0">
                    <a:solidFill>
                      <a:srgbClr val="C00000"/>
                    </a:solidFill>
                    <a:latin typeface="Arial Narrow" pitchFamily="34" charset="0"/>
                  </a:rPr>
                  <a:t> Romano  </a:t>
                </a:r>
                <a:br>
                  <a:rPr lang="it-IT" sz="1600" dirty="0">
                    <a:solidFill>
                      <a:srgbClr val="C00000"/>
                    </a:solidFill>
                    <a:latin typeface="Arial Narrow" pitchFamily="34" charset="0"/>
                  </a:rPr>
                </a:br>
                <a:r>
                  <a:rPr lang="it-IT" sz="1600" dirty="0" err="1">
                    <a:solidFill>
                      <a:srgbClr val="C00000"/>
                    </a:solidFill>
                    <a:latin typeface="Arial Narrow" pitchFamily="34" charset="0"/>
                  </a:rPr>
                  <a:t>realized</a:t>
                </a:r>
                <a:r>
                  <a:rPr lang="it-IT" sz="1600" dirty="0">
                    <a:solidFill>
                      <a:srgbClr val="C00000"/>
                    </a:solidFill>
                    <a:latin typeface="Arial Narrow" pitchFamily="34" charset="0"/>
                  </a:rPr>
                  <a:t> </a:t>
                </a:r>
                <a:r>
                  <a:rPr lang="it-IT" sz="1600" dirty="0" err="1">
                    <a:solidFill>
                      <a:srgbClr val="C00000"/>
                    </a:solidFill>
                    <a:latin typeface="Arial Narrow" pitchFamily="34" charset="0"/>
                  </a:rPr>
                  <a:t>by</a:t>
                </a:r>
                <a:r>
                  <a:rPr lang="it-IT" sz="1600" dirty="0">
                    <a:solidFill>
                      <a:srgbClr val="C00000"/>
                    </a:solidFill>
                    <a:latin typeface="Arial Narrow" pitchFamily="34" charset="0"/>
                  </a:rPr>
                  <a:t> the </a:t>
                </a:r>
                <a:r>
                  <a:rPr lang="it-IT" sz="1600" dirty="0" err="1">
                    <a:solidFill>
                      <a:srgbClr val="C00000"/>
                    </a:solidFill>
                    <a:latin typeface="Arial Narrow" pitchFamily="34" charset="0"/>
                  </a:rPr>
                  <a:t>Cadastre</a:t>
                </a:r>
                <a:r>
                  <a:rPr lang="it-IT" sz="1600" dirty="0">
                    <a:solidFill>
                      <a:srgbClr val="C00000"/>
                    </a:solidFill>
                    <a:latin typeface="Arial Narrow" pitchFamily="34" charset="0"/>
                  </a:rPr>
                  <a:t> </a:t>
                </a:r>
                <a:r>
                  <a:rPr lang="it-IT" sz="1600" dirty="0" err="1">
                    <a:solidFill>
                      <a:srgbClr val="C00000"/>
                    </a:solidFill>
                    <a:latin typeface="Arial Narrow" pitchFamily="34" charset="0"/>
                  </a:rPr>
                  <a:t>with</a:t>
                </a:r>
                <a:r>
                  <a:rPr lang="it-IT" sz="1600" dirty="0">
                    <a:solidFill>
                      <a:srgbClr val="C00000"/>
                    </a:solidFill>
                    <a:latin typeface="Arial Narrow" pitchFamily="34" charset="0"/>
                  </a:rPr>
                  <a:t> the</a:t>
                </a:r>
                <a:br>
                  <a:rPr lang="it-IT" sz="1600" dirty="0">
                    <a:solidFill>
                      <a:srgbClr val="C00000"/>
                    </a:solidFill>
                    <a:latin typeface="Arial Narrow" pitchFamily="34" charset="0"/>
                  </a:rPr>
                </a:br>
                <a:r>
                  <a:rPr lang="it-IT" sz="1600" dirty="0">
                    <a:solidFill>
                      <a:srgbClr val="C00000"/>
                    </a:solidFill>
                    <a:latin typeface="Arial Narrow" pitchFamily="34" charset="0"/>
                  </a:rPr>
                  <a:t> </a:t>
                </a:r>
                <a:r>
                  <a:rPr lang="it-IT" sz="1600" dirty="0" err="1">
                    <a:solidFill>
                      <a:srgbClr val="C00000"/>
                    </a:solidFill>
                    <a:latin typeface="Arial Narrow" pitchFamily="34" charset="0"/>
                  </a:rPr>
                  <a:t>aerophotogrammetric</a:t>
                </a:r>
                <a:r>
                  <a:rPr lang="it-IT" sz="1600" dirty="0">
                    <a:solidFill>
                      <a:srgbClr val="C00000"/>
                    </a:solidFill>
                    <a:latin typeface="Arial Narrow" pitchFamily="34" charset="0"/>
                  </a:rPr>
                  <a:t> </a:t>
                </a:r>
                <a:r>
                  <a:rPr lang="it-IT" sz="1600" dirty="0" err="1">
                    <a:solidFill>
                      <a:srgbClr val="C00000"/>
                    </a:solidFill>
                    <a:latin typeface="Arial Narrow" pitchFamily="34" charset="0"/>
                  </a:rPr>
                  <a:t>method</a:t>
                </a:r>
                <a:r>
                  <a:rPr lang="it-IT" sz="1600" dirty="0">
                    <a:solidFill>
                      <a:srgbClr val="C00000"/>
                    </a:solidFill>
                    <a:latin typeface="Arial Narrow" pitchFamily="34" charset="0"/>
                  </a:rPr>
                  <a:t> in 1934 </a:t>
                </a:r>
                <a:r>
                  <a:rPr lang="it-IT" sz="1600" dirty="0">
                    <a:solidFill>
                      <a:srgbClr val="002060"/>
                    </a:solidFill>
                    <a:latin typeface="Arial Narrow" pitchFamily="34" charset="0"/>
                  </a:rPr>
                  <a:t/>
                </a:r>
                <a:br>
                  <a:rPr lang="it-IT" sz="1600" dirty="0">
                    <a:solidFill>
                      <a:srgbClr val="002060"/>
                    </a:solidFill>
                    <a:latin typeface="Arial Narrow" pitchFamily="34" charset="0"/>
                  </a:rPr>
                </a:br>
                <a:endParaRPr lang="it-IT" sz="1600" dirty="0">
                  <a:solidFill>
                    <a:srgbClr val="CC3300"/>
                  </a:solidFill>
                  <a:latin typeface="Arial Narrow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6974597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3" descr="Pergamena"/>
          <p:cNvSpPr>
            <a:spLocks noGrp="1" noChangeArrowheads="1"/>
          </p:cNvSpPr>
          <p:nvPr>
            <p:ph type="ctrTitle"/>
          </p:nvPr>
        </p:nvSpPr>
        <p:spPr bwMode="auto">
          <a:xfrm>
            <a:off x="1979712" y="116632"/>
            <a:ext cx="5468144" cy="43204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372" tIns="45686" rIns="91372" bIns="45686">
            <a:normAutofit/>
          </a:bodyPr>
          <a:lstStyle/>
          <a:p>
            <a:r>
              <a:rPr lang="it-IT" altLang="it-IT" sz="1600" dirty="0" err="1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Survey</a:t>
            </a:r>
            <a:r>
              <a:rPr lang="it-IT" altLang="it-IT" sz="1600" dirty="0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 </a:t>
            </a:r>
            <a:r>
              <a:rPr lang="it-IT" altLang="it-IT" sz="1600" dirty="0" err="1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methods</a:t>
            </a:r>
            <a:r>
              <a:rPr lang="it-IT" altLang="it-IT" sz="1600" dirty="0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 </a:t>
            </a:r>
            <a:r>
              <a:rPr lang="it-IT" altLang="it-IT" sz="1600" dirty="0" err="1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used</a:t>
            </a:r>
            <a:r>
              <a:rPr lang="it-IT" altLang="it-IT" sz="1600" dirty="0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 for the establishment of the </a:t>
            </a:r>
            <a:r>
              <a:rPr lang="it-IT" altLang="it-IT" sz="1600" dirty="0" err="1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cadastral</a:t>
            </a:r>
            <a:r>
              <a:rPr lang="it-IT" altLang="it-IT" sz="1600" dirty="0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 </a:t>
            </a:r>
            <a:r>
              <a:rPr lang="it-IT" altLang="it-IT" sz="1600" dirty="0" err="1">
                <a:solidFill>
                  <a:srgbClr val="002060"/>
                </a:solidFill>
                <a:latin typeface="Arial Narrow" pitchFamily="34" charset="0"/>
                <a:ea typeface="ＭＳ Ｐゴシック"/>
                <a:cs typeface="ＭＳ Ｐゴシック"/>
              </a:rPr>
              <a:t>map</a:t>
            </a:r>
            <a:endParaRPr lang="it-IT" altLang="it-IT" sz="1600" dirty="0">
              <a:solidFill>
                <a:srgbClr val="002060"/>
              </a:solidFill>
              <a:latin typeface="Arial Narrow" pitchFamily="34" charset="0"/>
              <a:ea typeface="ＭＳ Ｐゴシック"/>
              <a:cs typeface="ＭＳ Ｐゴシック"/>
            </a:endParaRPr>
          </a:p>
        </p:txBody>
      </p:sp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593488" y="981771"/>
            <a:ext cx="184593" cy="5231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72" tIns="45686" rIns="91372" bIns="45686">
            <a:spAutoFit/>
          </a:bodyPr>
          <a:lstStyle/>
          <a:p>
            <a:pPr defTabSz="456215">
              <a:spcBef>
                <a:spcPct val="0"/>
              </a:spcBef>
            </a:pPr>
            <a:endParaRPr lang="it-IT" altLang="it-IT" sz="2800">
              <a:latin typeface="Times New Roman" pitchFamily="18" charset="0"/>
            </a:endParaRPr>
          </a:p>
        </p:txBody>
      </p:sp>
      <p:sp>
        <p:nvSpPr>
          <p:cNvPr id="36887" name="Rectangle 27"/>
          <p:cNvSpPr>
            <a:spLocks noChangeArrowheads="1"/>
          </p:cNvSpPr>
          <p:nvPr/>
        </p:nvSpPr>
        <p:spPr bwMode="auto">
          <a:xfrm>
            <a:off x="719786" y="843574"/>
            <a:ext cx="2087380" cy="71977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0115" tIns="40058" rIns="80115" bIns="40058" anchor="ctr"/>
          <a:lstStyle/>
          <a:p>
            <a:endParaRPr lang="it-IT" altLang="it-IT"/>
          </a:p>
        </p:txBody>
      </p:sp>
      <p:sp>
        <p:nvSpPr>
          <p:cNvPr id="36888" name="Rectangle 28"/>
          <p:cNvSpPr>
            <a:spLocks noChangeArrowheads="1"/>
          </p:cNvSpPr>
          <p:nvPr/>
        </p:nvSpPr>
        <p:spPr bwMode="auto">
          <a:xfrm>
            <a:off x="1" y="692422"/>
            <a:ext cx="225442" cy="56430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0115" tIns="40058" rIns="80115" bIns="40058" anchor="ctr"/>
          <a:lstStyle/>
          <a:p>
            <a:endParaRPr lang="it-IT" alt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73066"/>
            <a:ext cx="9147637" cy="458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035192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Text Box 2"/>
          <p:cNvSpPr txBox="1">
            <a:spLocks noChangeArrowheads="1"/>
          </p:cNvSpPr>
          <p:nvPr/>
        </p:nvSpPr>
        <p:spPr bwMode="auto">
          <a:xfrm>
            <a:off x="1364200" y="0"/>
            <a:ext cx="6467210" cy="634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0115" tIns="40058" rIns="80115" bIns="40058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dirty="0">
                <a:solidFill>
                  <a:srgbClr val="000066"/>
                </a:solidFill>
                <a:latin typeface="Arial Narrow" pitchFamily="34" charset="0"/>
              </a:rPr>
              <a:t>Example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dirty="0">
                <a:solidFill>
                  <a:srgbClr val="000066"/>
                </a:solidFill>
                <a:latin typeface="Arial Narrow" pitchFamily="34" charset="0"/>
              </a:rPr>
              <a:t>PRE-UNIFICATION GEOMETRIC PARCEL BASED CADASTRE</a:t>
            </a:r>
          </a:p>
        </p:txBody>
      </p:sp>
      <p:sp>
        <p:nvSpPr>
          <p:cNvPr id="1039363" name="Rectangle 3"/>
          <p:cNvSpPr>
            <a:spLocks noChangeArrowheads="1"/>
          </p:cNvSpPr>
          <p:nvPr/>
        </p:nvSpPr>
        <p:spPr bwMode="auto">
          <a:xfrm>
            <a:off x="274847" y="710651"/>
            <a:ext cx="3757827" cy="32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0115" tIns="40058" rIns="80115" bIns="40058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sz="1600" i="0" dirty="0">
                <a:solidFill>
                  <a:srgbClr val="002060"/>
                </a:solidFill>
                <a:latin typeface="Arial Narrow" pitchFamily="34" charset="0"/>
              </a:rPr>
              <a:t>CADASTRE under </a:t>
            </a:r>
            <a:r>
              <a:rPr lang="en-GB" sz="1600" dirty="0">
                <a:solidFill>
                  <a:srgbClr val="002060"/>
                </a:solidFill>
                <a:latin typeface="Arial Narrow" pitchFamily="34" charset="0"/>
              </a:rPr>
              <a:t>Maria Theresa </a:t>
            </a:r>
            <a:r>
              <a:rPr lang="en-GB" sz="1600" i="0" dirty="0">
                <a:solidFill>
                  <a:srgbClr val="002060"/>
                </a:solidFill>
                <a:latin typeface="Arial Narrow" pitchFamily="34" charset="0"/>
              </a:rPr>
              <a:t>of Austria</a:t>
            </a:r>
          </a:p>
        </p:txBody>
      </p:sp>
      <p:sp>
        <p:nvSpPr>
          <p:cNvPr id="1039364" name="Rectangle 4"/>
          <p:cNvSpPr>
            <a:spLocks noChangeArrowheads="1"/>
          </p:cNvSpPr>
          <p:nvPr/>
        </p:nvSpPr>
        <p:spPr bwMode="auto">
          <a:xfrm>
            <a:off x="4955666" y="714674"/>
            <a:ext cx="3312368" cy="573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0115" tIns="40058" rIns="80115" bIns="40058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sz="1600" i="0" dirty="0">
                <a:latin typeface="Arial Narrow" pitchFamily="34" charset="0"/>
              </a:rPr>
              <a:t>Municipality of </a:t>
            </a:r>
            <a:r>
              <a:rPr lang="en-GB" sz="1600" dirty="0" err="1">
                <a:latin typeface="Arial Narrow" pitchFamily="34" charset="0"/>
              </a:rPr>
              <a:t>Lonate</a:t>
            </a:r>
            <a:r>
              <a:rPr lang="en-GB" sz="1600" dirty="0">
                <a:latin typeface="Arial Narrow" pitchFamily="34" charset="0"/>
              </a:rPr>
              <a:t> </a:t>
            </a:r>
            <a:r>
              <a:rPr lang="en-GB" sz="1600" dirty="0" err="1">
                <a:latin typeface="Arial Narrow" pitchFamily="34" charset="0"/>
              </a:rPr>
              <a:t>Ceppino</a:t>
            </a:r>
            <a:r>
              <a:rPr lang="en-GB" sz="1600" i="0" dirty="0">
                <a:latin typeface="Arial Narrow" pitchFamily="34" charset="0"/>
              </a:rPr>
              <a:t> (Varese)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sz="1600" i="0" dirty="0">
                <a:solidFill>
                  <a:srgbClr val="990000"/>
                </a:solidFill>
                <a:latin typeface="Arial Narrow" pitchFamily="34" charset="0"/>
              </a:rPr>
              <a:t>Cadastral map sheet number </a:t>
            </a:r>
            <a:r>
              <a:rPr lang="en-GB" sz="1600" i="0" dirty="0" smtClean="0">
                <a:solidFill>
                  <a:srgbClr val="990000"/>
                </a:solidFill>
                <a:latin typeface="Arial Narrow" pitchFamily="34" charset="0"/>
              </a:rPr>
              <a:t>7 (1722</a:t>
            </a:r>
            <a:r>
              <a:rPr lang="en-GB" sz="1600" i="0" dirty="0">
                <a:solidFill>
                  <a:srgbClr val="990000"/>
                </a:solidFill>
                <a:latin typeface="Arial Narrow" pitchFamily="34" charset="0"/>
              </a:rPr>
              <a:t>)</a:t>
            </a:r>
          </a:p>
        </p:txBody>
      </p:sp>
      <p:sp>
        <p:nvSpPr>
          <p:cNvPr id="1039365" name="Rectangle 5"/>
          <p:cNvSpPr>
            <a:spLocks noChangeArrowheads="1"/>
          </p:cNvSpPr>
          <p:nvPr/>
        </p:nvSpPr>
        <p:spPr bwMode="auto">
          <a:xfrm>
            <a:off x="0" y="3023456"/>
            <a:ext cx="676359" cy="3271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0115" tIns="40058" rIns="80115" bIns="40058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sz="1600" i="0" dirty="0">
                <a:solidFill>
                  <a:srgbClr val="4D4D4D"/>
                </a:solidFill>
                <a:latin typeface="Arial Narrow" pitchFamily="34" charset="0"/>
              </a:rPr>
              <a:t>INDEX</a:t>
            </a:r>
          </a:p>
        </p:txBody>
      </p:sp>
      <p:sp>
        <p:nvSpPr>
          <p:cNvPr id="1039366" name="AutoShape 6"/>
          <p:cNvSpPr>
            <a:spLocks/>
          </p:cNvSpPr>
          <p:nvPr/>
        </p:nvSpPr>
        <p:spPr bwMode="auto">
          <a:xfrm>
            <a:off x="652882" y="1439681"/>
            <a:ext cx="262111" cy="3525449"/>
          </a:xfrm>
          <a:prstGeom prst="leftBrace">
            <a:avLst>
              <a:gd name="adj1" fmla="val 105742"/>
              <a:gd name="adj2" fmla="val 50000"/>
            </a:avLst>
          </a:prstGeom>
          <a:noFill/>
          <a:ln w="28575">
            <a:solidFill>
              <a:srgbClr val="777777"/>
            </a:solidFill>
            <a:round/>
            <a:headEnd/>
            <a:tailEnd/>
          </a:ln>
          <a:effectLst/>
        </p:spPr>
        <p:txBody>
          <a:bodyPr wrap="none" lIns="80115" tIns="40058" rIns="80115" bIns="40058" anchor="ctr"/>
          <a:lstStyle/>
          <a:p>
            <a:endParaRPr lang="it-IT"/>
          </a:p>
        </p:txBody>
      </p:sp>
      <p:pic>
        <p:nvPicPr>
          <p:cNvPr id="103936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750" y="1412711"/>
            <a:ext cx="7248110" cy="4119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9368" name="Rectangle 8"/>
          <p:cNvSpPr>
            <a:spLocks noChangeArrowheads="1"/>
          </p:cNvSpPr>
          <p:nvPr/>
        </p:nvSpPr>
        <p:spPr bwMode="auto">
          <a:xfrm>
            <a:off x="386464" y="5840932"/>
            <a:ext cx="852690" cy="32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15" tIns="40058" rIns="80115" bIns="40058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sz="1600" i="0" dirty="0">
                <a:solidFill>
                  <a:srgbClr val="4D4D4D"/>
                </a:solidFill>
                <a:latin typeface="Arial Narrow" pitchFamily="34" charset="0"/>
              </a:rPr>
              <a:t>Parcel ID</a:t>
            </a:r>
          </a:p>
        </p:txBody>
      </p:sp>
      <p:sp>
        <p:nvSpPr>
          <p:cNvPr id="1039369" name="Rectangle 9"/>
          <p:cNvSpPr>
            <a:spLocks noChangeArrowheads="1"/>
          </p:cNvSpPr>
          <p:nvPr/>
        </p:nvSpPr>
        <p:spPr bwMode="auto">
          <a:xfrm>
            <a:off x="1345278" y="5740164"/>
            <a:ext cx="1601185" cy="573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0115" tIns="40058" rIns="80115" bIns="40058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sz="1600" i="0">
                <a:solidFill>
                  <a:srgbClr val="4D4D4D"/>
                </a:solidFill>
                <a:latin typeface="Arial Narrow" pitchFamily="34" charset="0"/>
              </a:rPr>
              <a:t>Crop and owner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sz="1600" i="0">
                <a:solidFill>
                  <a:srgbClr val="4D4D4D"/>
                </a:solidFill>
                <a:latin typeface="Arial Narrow" pitchFamily="34" charset="0"/>
              </a:rPr>
              <a:t>description </a:t>
            </a:r>
          </a:p>
        </p:txBody>
      </p:sp>
      <p:sp>
        <p:nvSpPr>
          <p:cNvPr id="1039370" name="Rectangle 10"/>
          <p:cNvSpPr>
            <a:spLocks noChangeArrowheads="1"/>
          </p:cNvSpPr>
          <p:nvPr/>
        </p:nvSpPr>
        <p:spPr bwMode="auto">
          <a:xfrm>
            <a:off x="3254745" y="5840932"/>
            <a:ext cx="488807" cy="32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15" tIns="40058" rIns="80115" bIns="40058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sz="1600" i="0">
                <a:solidFill>
                  <a:srgbClr val="4D4D4D"/>
                </a:solidFill>
                <a:latin typeface="Arial Narrow" pitchFamily="34" charset="0"/>
              </a:rPr>
              <a:t>Size</a:t>
            </a:r>
          </a:p>
        </p:txBody>
      </p:sp>
      <p:sp>
        <p:nvSpPr>
          <p:cNvPr id="1039371" name="Line 11"/>
          <p:cNvSpPr>
            <a:spLocks noChangeShapeType="1"/>
          </p:cNvSpPr>
          <p:nvPr/>
        </p:nvSpPr>
        <p:spPr bwMode="auto">
          <a:xfrm flipH="1">
            <a:off x="2146544" y="5554460"/>
            <a:ext cx="0" cy="269196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 type="triangle" w="med" len="med"/>
          </a:ln>
          <a:effectLst/>
        </p:spPr>
        <p:txBody>
          <a:bodyPr lIns="80115" tIns="40058" rIns="80115" bIns="40058"/>
          <a:lstStyle/>
          <a:p>
            <a:endParaRPr lang="it-IT" sz="1600"/>
          </a:p>
        </p:txBody>
      </p:sp>
      <p:sp>
        <p:nvSpPr>
          <p:cNvPr id="1039372" name="Line 12"/>
          <p:cNvSpPr>
            <a:spLocks noChangeShapeType="1"/>
          </p:cNvSpPr>
          <p:nvPr/>
        </p:nvSpPr>
        <p:spPr bwMode="auto">
          <a:xfrm flipH="1">
            <a:off x="3500557" y="5554460"/>
            <a:ext cx="0" cy="269196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 type="triangle" w="med" len="med"/>
          </a:ln>
          <a:effectLst/>
        </p:spPr>
        <p:txBody>
          <a:bodyPr lIns="80115" tIns="40058" rIns="80115" bIns="40058"/>
          <a:lstStyle/>
          <a:p>
            <a:endParaRPr lang="it-IT" sz="1600"/>
          </a:p>
        </p:txBody>
      </p:sp>
      <p:sp>
        <p:nvSpPr>
          <p:cNvPr id="1039373" name="Line 13"/>
          <p:cNvSpPr>
            <a:spLocks noChangeShapeType="1"/>
          </p:cNvSpPr>
          <p:nvPr/>
        </p:nvSpPr>
        <p:spPr bwMode="auto">
          <a:xfrm flipH="1">
            <a:off x="1117114" y="5554460"/>
            <a:ext cx="0" cy="269196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 type="triangle" w="med" len="med"/>
          </a:ln>
          <a:effectLst/>
        </p:spPr>
        <p:txBody>
          <a:bodyPr lIns="80115" tIns="40058" rIns="80115" bIns="40058"/>
          <a:lstStyle/>
          <a:p>
            <a:endParaRPr lang="it-IT" sz="1600"/>
          </a:p>
        </p:txBody>
      </p:sp>
      <p:sp>
        <p:nvSpPr>
          <p:cNvPr id="1039374" name="Rectangle 14"/>
          <p:cNvSpPr>
            <a:spLocks noChangeArrowheads="1"/>
          </p:cNvSpPr>
          <p:nvPr/>
        </p:nvSpPr>
        <p:spPr bwMode="auto">
          <a:xfrm>
            <a:off x="5904371" y="5722889"/>
            <a:ext cx="1601184" cy="573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0115" tIns="40058" rIns="80115" bIns="40058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sz="1600" i="0">
                <a:solidFill>
                  <a:srgbClr val="4D4D4D"/>
                </a:solidFill>
                <a:latin typeface="Arial Narrow" pitchFamily="34" charset="0"/>
              </a:rPr>
              <a:t>Cadastral map (parcel based)</a:t>
            </a:r>
          </a:p>
        </p:txBody>
      </p:sp>
      <p:sp>
        <p:nvSpPr>
          <p:cNvPr id="1039375" name="Line 15"/>
          <p:cNvSpPr>
            <a:spLocks noChangeShapeType="1"/>
          </p:cNvSpPr>
          <p:nvPr/>
        </p:nvSpPr>
        <p:spPr bwMode="auto">
          <a:xfrm flipH="1">
            <a:off x="6705642" y="5537189"/>
            <a:ext cx="0" cy="269196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 type="triangle" w="med" len="med"/>
          </a:ln>
          <a:effectLst/>
        </p:spPr>
        <p:txBody>
          <a:bodyPr lIns="80115" tIns="40058" rIns="80115" bIns="40058"/>
          <a:lstStyle/>
          <a:p>
            <a:endParaRPr lang="it-IT" sz="1600"/>
          </a:p>
        </p:txBody>
      </p:sp>
      <p:sp>
        <p:nvSpPr>
          <p:cNvPr id="1039376" name="Rectangle 16"/>
          <p:cNvSpPr>
            <a:spLocks noChangeArrowheads="1"/>
          </p:cNvSpPr>
          <p:nvPr/>
        </p:nvSpPr>
        <p:spPr bwMode="auto">
          <a:xfrm>
            <a:off x="6881295" y="5465356"/>
            <a:ext cx="1355371" cy="32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0115" tIns="40058" rIns="80115" bIns="40058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sz="1600" dirty="0">
                <a:solidFill>
                  <a:srgbClr val="4D4D4D"/>
                </a:solidFill>
                <a:latin typeface="Arial Narrow" pitchFamily="34" charset="0"/>
              </a:rPr>
              <a:t>Scale 1 : 5.000</a:t>
            </a:r>
          </a:p>
        </p:txBody>
      </p:sp>
      <p:sp>
        <p:nvSpPr>
          <p:cNvPr id="1039377" name="Rectangle 17"/>
          <p:cNvSpPr>
            <a:spLocks noChangeArrowheads="1"/>
          </p:cNvSpPr>
          <p:nvPr/>
        </p:nvSpPr>
        <p:spPr bwMode="auto">
          <a:xfrm>
            <a:off x="1350997" y="1081784"/>
            <a:ext cx="1601185" cy="357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0115" tIns="40058" rIns="80115" bIns="40058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sz="1600" i="0" dirty="0">
                <a:solidFill>
                  <a:srgbClr val="4D4D4D"/>
                </a:solidFill>
                <a:latin typeface="Arial Narrow" pitchFamily="34" charset="0"/>
              </a:rPr>
              <a:t>“SOMMARIONE</a:t>
            </a:r>
            <a:r>
              <a:rPr lang="en-GB" i="0" dirty="0">
                <a:solidFill>
                  <a:srgbClr val="4D4D4D"/>
                </a:solidFill>
                <a:latin typeface="Arial Narrow" pitchFamily="34" charset="0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4366143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9A32EBA-8F67-4E8E-B193-9E8948A9FC04}" type="slidenum">
              <a:rPr lang="it-IT" altLang="it-IT" smtClean="0">
                <a:latin typeface="Arial" pitchFamily="34" charset="0"/>
                <a:ea typeface="ＭＳ Ｐゴシック"/>
                <a:cs typeface="ＭＳ Ｐゴシック"/>
              </a:rPr>
              <a:pPr/>
              <a:t>8</a:t>
            </a:fld>
            <a:endParaRPr lang="it-IT" altLang="it-IT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331640" y="1178991"/>
            <a:ext cx="2989784" cy="738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2" tIns="45686" rIns="91372" bIns="45686">
            <a:spAutoFit/>
          </a:bodyPr>
          <a:lstStyle/>
          <a:p>
            <a:pPr algn="ctr" defTabSz="456215">
              <a:spcBef>
                <a:spcPct val="0"/>
              </a:spcBef>
            </a:pPr>
            <a:r>
              <a:rPr lang="it-IT" altLang="it-IT" sz="2100" dirty="0">
                <a:solidFill>
                  <a:srgbClr val="002060"/>
                </a:solidFill>
                <a:latin typeface="Arial Narrow" pitchFamily="34" charset="0"/>
              </a:rPr>
              <a:t>The coordinate </a:t>
            </a:r>
            <a:r>
              <a:rPr lang="it-IT" altLang="it-IT" sz="2100" dirty="0" err="1">
                <a:solidFill>
                  <a:srgbClr val="002060"/>
                </a:solidFill>
                <a:latin typeface="Arial Narrow" pitchFamily="34" charset="0"/>
              </a:rPr>
              <a:t>systems</a:t>
            </a:r>
            <a:endParaRPr lang="it-IT" altLang="it-IT" sz="2100" dirty="0">
              <a:solidFill>
                <a:srgbClr val="002060"/>
              </a:solidFill>
              <a:latin typeface="Arial Narrow" pitchFamily="34" charset="0"/>
            </a:endParaRPr>
          </a:p>
          <a:p>
            <a:pPr algn="ctr" defTabSz="456215">
              <a:spcBef>
                <a:spcPct val="0"/>
              </a:spcBef>
            </a:pPr>
            <a:r>
              <a:rPr lang="it-IT" altLang="it-IT" sz="2100" dirty="0">
                <a:solidFill>
                  <a:srgbClr val="002060"/>
                </a:solidFill>
                <a:latin typeface="Arial Narrow" pitchFamily="34" charset="0"/>
              </a:rPr>
              <a:t> of the </a:t>
            </a:r>
            <a:r>
              <a:rPr lang="it-IT" altLang="it-IT" sz="2100" dirty="0" err="1">
                <a:solidFill>
                  <a:srgbClr val="002060"/>
                </a:solidFill>
                <a:latin typeface="Arial Narrow" pitchFamily="34" charset="0"/>
              </a:rPr>
              <a:t>cadastral</a:t>
            </a:r>
            <a:r>
              <a:rPr lang="it-IT" altLang="it-IT" sz="2100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it-IT" altLang="it-IT" sz="2100" dirty="0" err="1">
                <a:solidFill>
                  <a:srgbClr val="002060"/>
                </a:solidFill>
                <a:latin typeface="Arial Narrow" pitchFamily="34" charset="0"/>
              </a:rPr>
              <a:t>cartography</a:t>
            </a:r>
            <a:endParaRPr lang="it-IT" altLang="it-IT" sz="21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5166564" y="669554"/>
            <a:ext cx="3961011" cy="5596638"/>
            <a:chOff x="5166564" y="669554"/>
            <a:chExt cx="3961011" cy="5596638"/>
          </a:xfrm>
        </p:grpSpPr>
        <p:pic>
          <p:nvPicPr>
            <p:cNvPr id="24" name="Picture 2" descr="C:\Documents and Settings\frrfvc54s03i171c\Desktop\Articolo_con_Garnero\immagini\monit_trasf_mappe sist_coord_wgs84_f32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66564" y="669554"/>
              <a:ext cx="3961011" cy="5596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06" name="Text Box 7"/>
            <p:cNvSpPr txBox="1">
              <a:spLocks noChangeArrowheads="1"/>
            </p:cNvSpPr>
            <p:nvPr/>
          </p:nvSpPr>
          <p:spPr bwMode="auto">
            <a:xfrm>
              <a:off x="6084168" y="4393057"/>
              <a:ext cx="1967988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456215">
                <a:spcBef>
                  <a:spcPct val="0"/>
                </a:spcBef>
              </a:pPr>
              <a:r>
                <a:rPr lang="it-IT" altLang="it-IT" sz="1600" i="0" dirty="0">
                  <a:solidFill>
                    <a:srgbClr val="002060"/>
                  </a:solidFill>
                  <a:latin typeface="Arial Narrow" pitchFamily="34" charset="0"/>
                </a:rPr>
                <a:t>Cassini-</a:t>
              </a:r>
              <a:r>
                <a:rPr lang="it-IT" altLang="it-IT" sz="1600" i="0" dirty="0" err="1">
                  <a:solidFill>
                    <a:srgbClr val="002060"/>
                  </a:solidFill>
                  <a:latin typeface="Arial Narrow" pitchFamily="34" charset="0"/>
                </a:rPr>
                <a:t>Soldner</a:t>
              </a:r>
              <a:endParaRPr lang="it-IT" altLang="it-IT" sz="1600" i="0" dirty="0">
                <a:solidFill>
                  <a:srgbClr val="002060"/>
                </a:solidFill>
                <a:latin typeface="Arial Narrow" pitchFamily="34" charset="0"/>
              </a:endParaRPr>
            </a:p>
            <a:p>
              <a:pPr algn="ctr" defTabSz="456215">
                <a:spcBef>
                  <a:spcPct val="0"/>
                </a:spcBef>
              </a:pPr>
              <a:r>
                <a:rPr lang="it-IT" altLang="it-IT" sz="1600" i="0" dirty="0" err="1">
                  <a:solidFill>
                    <a:srgbClr val="002060"/>
                  </a:solidFill>
                  <a:latin typeface="Arial Narrow" pitchFamily="34" charset="0"/>
                </a:rPr>
                <a:t>Projection</a:t>
              </a:r>
              <a:r>
                <a:rPr lang="it-IT" altLang="it-IT" sz="1600" i="0" dirty="0">
                  <a:solidFill>
                    <a:srgbClr val="002060"/>
                  </a:solidFill>
                  <a:latin typeface="Arial Narrow" pitchFamily="34" charset="0"/>
                </a:rPr>
                <a:t> System</a:t>
              </a:r>
            </a:p>
            <a:p>
              <a:pPr algn="ctr" defTabSz="456215">
                <a:spcBef>
                  <a:spcPct val="0"/>
                </a:spcBef>
              </a:pPr>
              <a:endParaRPr lang="it-IT" altLang="it-IT" sz="1600" i="0" dirty="0">
                <a:solidFill>
                  <a:schemeClr val="accent2"/>
                </a:solidFill>
                <a:latin typeface="Arial Narrow" pitchFamily="34" charset="0"/>
              </a:endParaRPr>
            </a:p>
          </p:txBody>
        </p:sp>
      </p:grpSp>
      <p:sp>
        <p:nvSpPr>
          <p:cNvPr id="37907" name="Text Box 8"/>
          <p:cNvSpPr txBox="1">
            <a:spLocks noChangeArrowheads="1"/>
          </p:cNvSpPr>
          <p:nvPr/>
        </p:nvSpPr>
        <p:spPr bwMode="auto">
          <a:xfrm>
            <a:off x="6165827" y="733861"/>
            <a:ext cx="2827383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i="0" dirty="0">
                <a:solidFill>
                  <a:srgbClr val="002060"/>
                </a:solidFill>
                <a:latin typeface="Arial Narrow" pitchFamily="34" charset="0"/>
              </a:rPr>
              <a:t>More </a:t>
            </a:r>
            <a:r>
              <a:rPr lang="it-IT" altLang="it-IT" sz="1600" i="0" dirty="0" err="1">
                <a:solidFill>
                  <a:srgbClr val="002060"/>
                </a:solidFill>
                <a:latin typeface="Arial Narrow" pitchFamily="34" charset="0"/>
              </a:rPr>
              <a:t>than</a:t>
            </a:r>
            <a:r>
              <a:rPr lang="it-IT" altLang="it-IT" sz="1600" i="0" dirty="0">
                <a:solidFill>
                  <a:srgbClr val="002060"/>
                </a:solidFill>
                <a:latin typeface="Arial Narrow" pitchFamily="34" charset="0"/>
              </a:rPr>
              <a:t> 800 </a:t>
            </a:r>
            <a:r>
              <a:rPr lang="it-IT" altLang="it-IT" sz="1600" i="0" dirty="0" err="1">
                <a:solidFill>
                  <a:srgbClr val="002060"/>
                </a:solidFill>
                <a:latin typeface="Arial Narrow" pitchFamily="34" charset="0"/>
              </a:rPr>
              <a:t>different</a:t>
            </a:r>
            <a:endParaRPr lang="it-IT" altLang="it-IT" sz="1600" i="0" dirty="0">
              <a:solidFill>
                <a:srgbClr val="002060"/>
              </a:solidFill>
              <a:latin typeface="Arial Narrow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i="0" dirty="0">
                <a:solidFill>
                  <a:srgbClr val="002060"/>
                </a:solidFill>
                <a:latin typeface="Arial Narrow" pitchFamily="34" charset="0"/>
              </a:rPr>
              <a:t>Coordinate Systems</a:t>
            </a:r>
            <a:r>
              <a:rPr lang="it-IT" altLang="it-IT" sz="1600" b="0" i="0" dirty="0">
                <a:solidFill>
                  <a:srgbClr val="002060"/>
                </a:solidFill>
                <a:latin typeface="Arial Narrow" pitchFamily="34" charset="0"/>
              </a:rPr>
              <a:t> </a:t>
            </a:r>
          </a:p>
        </p:txBody>
      </p:sp>
      <p:sp>
        <p:nvSpPr>
          <p:cNvPr id="37908" name="Text Box 9"/>
          <p:cNvSpPr txBox="1">
            <a:spLocks noChangeArrowheads="1"/>
          </p:cNvSpPr>
          <p:nvPr/>
        </p:nvSpPr>
        <p:spPr bwMode="auto">
          <a:xfrm>
            <a:off x="2601664" y="116632"/>
            <a:ext cx="5930775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801158">
              <a:spcBef>
                <a:spcPct val="0"/>
              </a:spcBef>
            </a:pPr>
            <a:r>
              <a:rPr lang="it-IT" altLang="it-IT" i="0" dirty="0">
                <a:solidFill>
                  <a:srgbClr val="002060"/>
                </a:solidFill>
                <a:latin typeface="Arial Narrow" pitchFamily="34" charset="0"/>
              </a:rPr>
              <a:t>The coordinate </a:t>
            </a:r>
            <a:r>
              <a:rPr lang="it-IT" altLang="it-IT" i="0" dirty="0" err="1">
                <a:solidFill>
                  <a:srgbClr val="002060"/>
                </a:solidFill>
                <a:latin typeface="Arial Narrow" pitchFamily="34" charset="0"/>
              </a:rPr>
              <a:t>systems</a:t>
            </a:r>
            <a:r>
              <a:rPr lang="it-IT" altLang="it-IT" i="0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it-IT" altLang="it-IT" i="0" dirty="0" err="1" smtClean="0">
                <a:solidFill>
                  <a:srgbClr val="002060"/>
                </a:solidFill>
                <a:latin typeface="Arial Narrow" pitchFamily="34" charset="0"/>
              </a:rPr>
              <a:t>used</a:t>
            </a:r>
            <a:r>
              <a:rPr lang="it-IT" altLang="it-IT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it-IT" altLang="it-IT" i="0" dirty="0" smtClean="0">
                <a:solidFill>
                  <a:srgbClr val="002060"/>
                </a:solidFill>
                <a:latin typeface="Arial Narrow" pitchFamily="34" charset="0"/>
              </a:rPr>
              <a:t>In </a:t>
            </a:r>
            <a:r>
              <a:rPr lang="it-IT" altLang="it-IT" i="0" dirty="0">
                <a:solidFill>
                  <a:srgbClr val="002060"/>
                </a:solidFill>
                <a:latin typeface="Arial Narrow" pitchFamily="34" charset="0"/>
              </a:rPr>
              <a:t>the </a:t>
            </a:r>
            <a:r>
              <a:rPr lang="it-IT" altLang="it-IT" i="0" dirty="0" err="1">
                <a:solidFill>
                  <a:srgbClr val="002060"/>
                </a:solidFill>
                <a:latin typeface="Arial Narrow" pitchFamily="34" charset="0"/>
              </a:rPr>
              <a:t>Italian</a:t>
            </a:r>
            <a:r>
              <a:rPr lang="it-IT" altLang="it-IT" i="0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it-IT" altLang="it-IT" i="0" dirty="0" err="1">
                <a:solidFill>
                  <a:srgbClr val="002060"/>
                </a:solidFill>
                <a:latin typeface="Arial Narrow" pitchFamily="34" charset="0"/>
              </a:rPr>
              <a:t>Cadastre</a:t>
            </a:r>
            <a:endParaRPr lang="it-IT" altLang="it-IT" i="0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37893" name="Text Box 17"/>
          <p:cNvSpPr txBox="1">
            <a:spLocks noChangeArrowheads="1"/>
          </p:cNvSpPr>
          <p:nvPr/>
        </p:nvSpPr>
        <p:spPr bwMode="auto">
          <a:xfrm>
            <a:off x="527824" y="2404045"/>
            <a:ext cx="1815763" cy="3692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00279F"/>
            </a:solidFill>
            <a:miter lim="800000"/>
            <a:headEnd/>
            <a:tailEnd/>
          </a:ln>
          <a:effectLst/>
        </p:spPr>
        <p:txBody>
          <a:bodyPr lIns="91372" tIns="45686" rIns="91372" bIns="45686">
            <a:spAutoFit/>
          </a:bodyPr>
          <a:lstStyle/>
          <a:p>
            <a:pPr algn="ctr" defTabSz="456215">
              <a:spcBef>
                <a:spcPct val="0"/>
              </a:spcBef>
            </a:pPr>
            <a:r>
              <a:rPr lang="it-IT" altLang="it-IT" i="0">
                <a:latin typeface="Arial Narrow" pitchFamily="34" charset="0"/>
              </a:rPr>
              <a:t>Systems</a:t>
            </a:r>
          </a:p>
        </p:txBody>
      </p:sp>
      <p:sp>
        <p:nvSpPr>
          <p:cNvPr id="37894" name="Text Box 18"/>
          <p:cNvSpPr txBox="1">
            <a:spLocks noChangeArrowheads="1"/>
          </p:cNvSpPr>
          <p:nvPr/>
        </p:nvSpPr>
        <p:spPr bwMode="auto">
          <a:xfrm>
            <a:off x="527824" y="3467872"/>
            <a:ext cx="1815763" cy="369263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100000">
                <a:srgbClr val="FFFFFF"/>
              </a:gs>
            </a:gsLst>
            <a:lin ang="5400000" scaled="1"/>
          </a:gradFill>
          <a:ln w="28575">
            <a:solidFill>
              <a:srgbClr val="00279F"/>
            </a:solidFill>
            <a:miter lim="800000"/>
            <a:headEnd/>
            <a:tailEnd/>
          </a:ln>
          <a:effectLst/>
        </p:spPr>
        <p:txBody>
          <a:bodyPr lIns="91372" tIns="45686" rIns="91372" bIns="45686">
            <a:spAutoFit/>
          </a:bodyPr>
          <a:lstStyle/>
          <a:p>
            <a:pPr defTabSz="456215">
              <a:spcBef>
                <a:spcPct val="0"/>
              </a:spcBef>
            </a:pPr>
            <a:r>
              <a:rPr lang="it-IT" altLang="it-IT" i="0">
                <a:latin typeface="Arial Narrow" pitchFamily="34" charset="0"/>
              </a:rPr>
              <a:t>32 large extension</a:t>
            </a:r>
          </a:p>
        </p:txBody>
      </p:sp>
      <p:sp>
        <p:nvSpPr>
          <p:cNvPr id="37895" name="Text Box 19"/>
          <p:cNvSpPr txBox="1">
            <a:spLocks noChangeArrowheads="1"/>
          </p:cNvSpPr>
          <p:nvPr/>
        </p:nvSpPr>
        <p:spPr bwMode="auto">
          <a:xfrm>
            <a:off x="2617924" y="2404046"/>
            <a:ext cx="1322777" cy="3692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00279F"/>
            </a:solidFill>
            <a:miter lim="800000"/>
            <a:headEnd/>
            <a:tailEnd/>
          </a:ln>
          <a:effectLst/>
        </p:spPr>
        <p:txBody>
          <a:bodyPr lIns="91372" tIns="45686" rIns="91372" bIns="45686">
            <a:spAutoFit/>
          </a:bodyPr>
          <a:lstStyle/>
          <a:p>
            <a:pPr algn="ctr" defTabSz="456215">
              <a:spcBef>
                <a:spcPct val="0"/>
              </a:spcBef>
            </a:pPr>
            <a:r>
              <a:rPr lang="it-IT" altLang="it-IT" i="0">
                <a:latin typeface="Arial Narrow" pitchFamily="34" charset="0"/>
              </a:rPr>
              <a:t>Municipalities</a:t>
            </a:r>
          </a:p>
        </p:txBody>
      </p:sp>
      <p:sp>
        <p:nvSpPr>
          <p:cNvPr id="37896" name="Text Box 20"/>
          <p:cNvSpPr txBox="1">
            <a:spLocks noChangeArrowheads="1"/>
          </p:cNvSpPr>
          <p:nvPr/>
        </p:nvSpPr>
        <p:spPr bwMode="auto">
          <a:xfrm>
            <a:off x="4014032" y="2404045"/>
            <a:ext cx="1062024" cy="3692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00279F"/>
            </a:solidFill>
            <a:miter lim="800000"/>
            <a:headEnd/>
            <a:tailEnd/>
          </a:ln>
          <a:effectLst/>
        </p:spPr>
        <p:txBody>
          <a:bodyPr lIns="91372" tIns="45686" rIns="91372" bIns="45686">
            <a:spAutoFit/>
          </a:bodyPr>
          <a:lstStyle/>
          <a:p>
            <a:pPr algn="ctr" defTabSz="456215">
              <a:spcBef>
                <a:spcPct val="0"/>
              </a:spcBef>
            </a:pPr>
            <a:r>
              <a:rPr lang="it-IT" altLang="it-IT" i="0">
                <a:latin typeface="Arial Narrow" pitchFamily="34" charset="0"/>
              </a:rPr>
              <a:t>Sheets</a:t>
            </a:r>
          </a:p>
        </p:txBody>
      </p:sp>
      <p:sp>
        <p:nvSpPr>
          <p:cNvPr id="37897" name="Text Box 21"/>
          <p:cNvSpPr txBox="1">
            <a:spLocks noChangeArrowheads="1"/>
          </p:cNvSpPr>
          <p:nvPr/>
        </p:nvSpPr>
        <p:spPr bwMode="auto">
          <a:xfrm>
            <a:off x="527824" y="4400698"/>
            <a:ext cx="1883936" cy="369263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100000">
                <a:srgbClr val="FFFFFF"/>
              </a:gs>
            </a:gsLst>
            <a:lin ang="5400000" scaled="1"/>
          </a:gradFill>
          <a:ln w="28575">
            <a:solidFill>
              <a:srgbClr val="00279F"/>
            </a:solidFill>
            <a:miter lim="800000"/>
            <a:headEnd/>
            <a:tailEnd/>
          </a:ln>
          <a:effectLst/>
        </p:spPr>
        <p:txBody>
          <a:bodyPr wrap="square" lIns="91372" tIns="45686" rIns="91372" bIns="45686">
            <a:spAutoFit/>
          </a:bodyPr>
          <a:lstStyle/>
          <a:p>
            <a:pPr defTabSz="456215">
              <a:spcBef>
                <a:spcPct val="0"/>
              </a:spcBef>
            </a:pPr>
            <a:r>
              <a:rPr lang="it-IT" altLang="it-IT" i="0" dirty="0">
                <a:latin typeface="Arial Narrow" pitchFamily="34" charset="0"/>
              </a:rPr>
              <a:t>817 </a:t>
            </a:r>
            <a:r>
              <a:rPr lang="it-IT" altLang="it-IT" i="0" dirty="0" smtClean="0">
                <a:latin typeface="Arial Narrow" pitchFamily="34" charset="0"/>
              </a:rPr>
              <a:t>small </a:t>
            </a:r>
            <a:r>
              <a:rPr lang="it-IT" altLang="it-IT" i="0" dirty="0" err="1" smtClean="0">
                <a:latin typeface="Arial Narrow" pitchFamily="34" charset="0"/>
              </a:rPr>
              <a:t>extension</a:t>
            </a:r>
            <a:endParaRPr lang="it-IT" altLang="it-IT" i="0" dirty="0">
              <a:latin typeface="Arial Narrow" pitchFamily="34" charset="0"/>
            </a:endParaRPr>
          </a:p>
        </p:txBody>
      </p:sp>
      <p:sp>
        <p:nvSpPr>
          <p:cNvPr id="37898" name="Text Box 22"/>
          <p:cNvSpPr txBox="1">
            <a:spLocks noChangeArrowheads="1"/>
          </p:cNvSpPr>
          <p:nvPr/>
        </p:nvSpPr>
        <p:spPr bwMode="auto">
          <a:xfrm>
            <a:off x="527824" y="5275942"/>
            <a:ext cx="1815763" cy="369263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100000">
                <a:srgbClr val="FFFFFF"/>
              </a:gs>
            </a:gsLst>
            <a:lin ang="5400000" scaled="1"/>
          </a:gradFill>
          <a:ln w="28575">
            <a:solidFill>
              <a:srgbClr val="00279F"/>
            </a:solidFill>
            <a:miter lim="800000"/>
            <a:headEnd/>
            <a:tailEnd/>
          </a:ln>
          <a:effectLst/>
        </p:spPr>
        <p:txBody>
          <a:bodyPr lIns="91372" tIns="45686" rIns="91372" bIns="45686">
            <a:spAutoFit/>
          </a:bodyPr>
          <a:lstStyle/>
          <a:p>
            <a:pPr defTabSz="456215">
              <a:spcBef>
                <a:spcPct val="0"/>
              </a:spcBef>
            </a:pPr>
            <a:r>
              <a:rPr lang="it-IT" altLang="it-IT" i="0">
                <a:latin typeface="Arial Narrow" pitchFamily="34" charset="0"/>
              </a:rPr>
              <a:t>None</a:t>
            </a:r>
          </a:p>
        </p:txBody>
      </p:sp>
      <p:sp>
        <p:nvSpPr>
          <p:cNvPr id="37899" name="Text Box 23"/>
          <p:cNvSpPr txBox="1">
            <a:spLocks noChangeArrowheads="1"/>
          </p:cNvSpPr>
          <p:nvPr/>
        </p:nvSpPr>
        <p:spPr bwMode="auto">
          <a:xfrm>
            <a:off x="2634216" y="3467873"/>
            <a:ext cx="1306480" cy="369263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100000">
                <a:srgbClr val="FFFFFF"/>
              </a:gs>
            </a:gsLst>
            <a:lin ang="5400000" scaled="1"/>
          </a:gradFill>
          <a:ln w="28575">
            <a:solidFill>
              <a:srgbClr val="00279F"/>
            </a:solidFill>
            <a:miter lim="800000"/>
            <a:headEnd/>
            <a:tailEnd/>
          </a:ln>
          <a:effectLst/>
        </p:spPr>
        <p:txBody>
          <a:bodyPr lIns="91372" tIns="45686" rIns="91372" bIns="45686">
            <a:spAutoFit/>
          </a:bodyPr>
          <a:lstStyle/>
          <a:p>
            <a:pPr algn="ctr" defTabSz="456215">
              <a:spcBef>
                <a:spcPct val="0"/>
              </a:spcBef>
            </a:pPr>
            <a:r>
              <a:rPr lang="it-IT" altLang="it-IT" i="0">
                <a:latin typeface="Arial Narrow" pitchFamily="34" charset="0"/>
              </a:rPr>
              <a:t>4.700</a:t>
            </a:r>
          </a:p>
        </p:txBody>
      </p:sp>
      <p:sp>
        <p:nvSpPr>
          <p:cNvPr id="37900" name="Text Box 24"/>
          <p:cNvSpPr txBox="1">
            <a:spLocks noChangeArrowheads="1"/>
          </p:cNvSpPr>
          <p:nvPr/>
        </p:nvSpPr>
        <p:spPr bwMode="auto">
          <a:xfrm>
            <a:off x="4014037" y="3467873"/>
            <a:ext cx="1051159" cy="369263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100000">
                <a:srgbClr val="FFFFFF"/>
              </a:gs>
            </a:gsLst>
            <a:lin ang="5400000" scaled="1"/>
          </a:gradFill>
          <a:ln w="28575">
            <a:solidFill>
              <a:srgbClr val="00279F"/>
            </a:solidFill>
            <a:miter lim="800000"/>
            <a:headEnd/>
            <a:tailEnd/>
          </a:ln>
          <a:effectLst/>
        </p:spPr>
        <p:txBody>
          <a:bodyPr lIns="91372" tIns="45686" rIns="91372" bIns="45686">
            <a:spAutoFit/>
          </a:bodyPr>
          <a:lstStyle/>
          <a:p>
            <a:pPr algn="ctr" defTabSz="456215">
              <a:spcBef>
                <a:spcPct val="0"/>
              </a:spcBef>
            </a:pPr>
            <a:r>
              <a:rPr lang="it-IT" altLang="it-IT" i="0">
                <a:latin typeface="Arial Narrow" pitchFamily="34" charset="0"/>
              </a:rPr>
              <a:t>187.000</a:t>
            </a:r>
          </a:p>
        </p:txBody>
      </p:sp>
      <p:sp>
        <p:nvSpPr>
          <p:cNvPr id="37901" name="Text Box 25"/>
          <p:cNvSpPr txBox="1">
            <a:spLocks noChangeArrowheads="1"/>
          </p:cNvSpPr>
          <p:nvPr/>
        </p:nvSpPr>
        <p:spPr bwMode="auto">
          <a:xfrm>
            <a:off x="2634216" y="4400700"/>
            <a:ext cx="1306480" cy="369263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100000">
                <a:srgbClr val="FFFFFF"/>
              </a:gs>
            </a:gsLst>
            <a:lin ang="5400000" scaled="1"/>
          </a:gradFill>
          <a:ln w="28575">
            <a:solidFill>
              <a:srgbClr val="00279F"/>
            </a:solidFill>
            <a:miter lim="800000"/>
            <a:headEnd/>
            <a:tailEnd/>
          </a:ln>
          <a:effectLst/>
        </p:spPr>
        <p:txBody>
          <a:bodyPr lIns="91372" tIns="45686" rIns="91372" bIns="45686">
            <a:spAutoFit/>
          </a:bodyPr>
          <a:lstStyle/>
          <a:p>
            <a:pPr algn="ctr" defTabSz="456215">
              <a:spcBef>
                <a:spcPct val="0"/>
              </a:spcBef>
            </a:pPr>
            <a:r>
              <a:rPr lang="it-IT" altLang="it-IT" i="0">
                <a:latin typeface="Arial Narrow" pitchFamily="34" charset="0"/>
              </a:rPr>
              <a:t>2.700</a:t>
            </a:r>
          </a:p>
        </p:txBody>
      </p:sp>
      <p:sp>
        <p:nvSpPr>
          <p:cNvPr id="37902" name="Text Box 26"/>
          <p:cNvSpPr txBox="1">
            <a:spLocks noChangeArrowheads="1"/>
          </p:cNvSpPr>
          <p:nvPr/>
        </p:nvSpPr>
        <p:spPr bwMode="auto">
          <a:xfrm>
            <a:off x="4014032" y="4400700"/>
            <a:ext cx="1062024" cy="369263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100000">
                <a:srgbClr val="FFFFFF"/>
              </a:gs>
            </a:gsLst>
            <a:lin ang="5400000" scaled="1"/>
          </a:gradFill>
          <a:ln w="28575">
            <a:solidFill>
              <a:srgbClr val="00279F"/>
            </a:solidFill>
            <a:miter lim="800000"/>
            <a:headEnd/>
            <a:tailEnd/>
          </a:ln>
          <a:effectLst/>
        </p:spPr>
        <p:txBody>
          <a:bodyPr lIns="91372" tIns="45686" rIns="91372" bIns="45686">
            <a:spAutoFit/>
          </a:bodyPr>
          <a:lstStyle/>
          <a:p>
            <a:pPr algn="ctr" defTabSz="456215">
              <a:spcBef>
                <a:spcPct val="0"/>
              </a:spcBef>
            </a:pPr>
            <a:r>
              <a:rPr lang="it-IT" altLang="it-IT" i="0">
                <a:latin typeface="Arial Narrow" pitchFamily="34" charset="0"/>
              </a:rPr>
              <a:t>102.000</a:t>
            </a:r>
          </a:p>
        </p:txBody>
      </p:sp>
      <p:sp>
        <p:nvSpPr>
          <p:cNvPr id="37903" name="Text Box 27"/>
          <p:cNvSpPr txBox="1">
            <a:spLocks noChangeArrowheads="1"/>
          </p:cNvSpPr>
          <p:nvPr/>
        </p:nvSpPr>
        <p:spPr bwMode="auto">
          <a:xfrm>
            <a:off x="2634216" y="5275942"/>
            <a:ext cx="1306480" cy="369263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100000">
                <a:srgbClr val="FFFFFF"/>
              </a:gs>
            </a:gsLst>
            <a:lin ang="5400000" scaled="1"/>
          </a:gradFill>
          <a:ln w="28575">
            <a:solidFill>
              <a:srgbClr val="00279F"/>
            </a:solidFill>
            <a:miter lim="800000"/>
            <a:headEnd/>
            <a:tailEnd/>
          </a:ln>
          <a:effectLst/>
        </p:spPr>
        <p:txBody>
          <a:bodyPr lIns="91372" tIns="45686" rIns="91372" bIns="45686">
            <a:spAutoFit/>
          </a:bodyPr>
          <a:lstStyle/>
          <a:p>
            <a:pPr algn="ctr" defTabSz="456215">
              <a:spcBef>
                <a:spcPct val="0"/>
              </a:spcBef>
            </a:pPr>
            <a:r>
              <a:rPr lang="it-IT" altLang="it-IT" i="0">
                <a:latin typeface="Arial Narrow" pitchFamily="34" charset="0"/>
              </a:rPr>
              <a:t>700</a:t>
            </a:r>
          </a:p>
        </p:txBody>
      </p:sp>
      <p:sp>
        <p:nvSpPr>
          <p:cNvPr id="37904" name="Text Box 28"/>
          <p:cNvSpPr txBox="1">
            <a:spLocks noChangeArrowheads="1"/>
          </p:cNvSpPr>
          <p:nvPr/>
        </p:nvSpPr>
        <p:spPr bwMode="auto">
          <a:xfrm>
            <a:off x="4014037" y="5275942"/>
            <a:ext cx="1051159" cy="369263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100000">
                <a:srgbClr val="FFFFFF"/>
              </a:gs>
            </a:gsLst>
            <a:lin ang="5400000" scaled="1"/>
          </a:gradFill>
          <a:ln w="28575">
            <a:solidFill>
              <a:srgbClr val="00279F"/>
            </a:solidFill>
            <a:miter lim="800000"/>
            <a:headEnd/>
            <a:tailEnd/>
          </a:ln>
          <a:effectLst/>
        </p:spPr>
        <p:txBody>
          <a:bodyPr lIns="91372" tIns="45686" rIns="91372" bIns="45686">
            <a:spAutoFit/>
          </a:bodyPr>
          <a:lstStyle/>
          <a:p>
            <a:pPr algn="ctr" defTabSz="456215">
              <a:spcBef>
                <a:spcPct val="0"/>
              </a:spcBef>
            </a:pPr>
            <a:r>
              <a:rPr lang="it-IT" altLang="it-IT" i="0">
                <a:latin typeface="Arial Narrow" pitchFamily="34" charset="0"/>
              </a:rPr>
              <a:t>13.000</a:t>
            </a:r>
          </a:p>
        </p:txBody>
      </p:sp>
    </p:spTree>
    <p:extLst>
      <p:ext uri="{BB962C8B-B14F-4D97-AF65-F5344CB8AC3E}">
        <p14:creationId xmlns="" xmlns:p14="http://schemas.microsoft.com/office/powerpoint/2010/main" val="2720191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179512" y="1897108"/>
            <a:ext cx="8640960" cy="64807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DFCC0"/>
              </a:gs>
              <a:gs pos="100000">
                <a:srgbClr val="D0D09E"/>
              </a:gs>
            </a:gsLst>
            <a:lin ang="5400000" scaled="1"/>
          </a:gradFill>
          <a:ln w="12700" algn="ctr">
            <a:solidFill>
              <a:srgbClr val="C0504D"/>
            </a:solidFill>
            <a:round/>
            <a:headEnd/>
            <a:tailEnd/>
          </a:ln>
          <a:effectLst>
            <a:outerShdw dist="28398" dir="3806097" algn="ctr" rotWithShape="0">
              <a:srgbClr val="622423"/>
            </a:outerShdw>
          </a:effectLst>
        </p:spPr>
        <p:txBody>
          <a:bodyPr lIns="80115" tIns="40058" rIns="80115" bIns="40058"/>
          <a:lstStyle/>
          <a:p>
            <a:pPr>
              <a:lnSpc>
                <a:spcPct val="80000"/>
              </a:lnSpc>
            </a:pPr>
            <a:endParaRPr lang="it-IT" altLang="it-IT" i="0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1800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Table</a:t>
            </a:r>
            <a:r>
              <a:rPr lang="it-IT" sz="1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of </a:t>
            </a:r>
            <a:r>
              <a:rPr lang="it-IT" sz="1800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contents</a:t>
            </a:r>
            <a:endParaRPr lang="it-IT" sz="18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79512" y="1196752"/>
            <a:ext cx="8964488" cy="455211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325" tIns="45662" rIns="91325" bIns="45662" anchor="ctr"/>
          <a:lstStyle/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b="1" i="1" dirty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Overview </a:t>
            </a:r>
            <a:r>
              <a:rPr lang="en-GB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on the cadastral cartography historic evolution</a:t>
            </a:r>
            <a:endParaRPr lang="en-GB" b="1" i="1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GB" b="1" i="1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The current cadastre cartographic </a:t>
            </a:r>
            <a:r>
              <a:rPr lang="en-GB" b="1" i="1" dirty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system with a</a:t>
            </a:r>
            <a:r>
              <a:rPr lang="it-IT" b="1" i="1" dirty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focus on the </a:t>
            </a:r>
            <a:r>
              <a:rPr lang="it-IT" b="1" i="1" dirty="0" err="1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automatic</a:t>
            </a:r>
            <a:r>
              <a:rPr lang="it-IT" b="1" i="1" dirty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system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it-IT" b="1" i="1" dirty="0" err="1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updating</a:t>
            </a:r>
            <a:endParaRPr lang="en-GB" b="1" i="1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GB" b="1" i="1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The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Interoperability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of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the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cadastral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cartography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: The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trasformation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of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cadastral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cartography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in the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national</a:t>
            </a:r>
            <a:r>
              <a:rPr lang="it-IT" b="1" i="1" dirty="0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 and global coordinate </a:t>
            </a:r>
            <a:r>
              <a:rPr lang="it-IT" b="1" i="1" dirty="0" err="1" smtClean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systems</a:t>
            </a:r>
            <a:endParaRPr lang="it-IT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it-IT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b="1" i="1" dirty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The INSPIRE Directive implementation</a:t>
            </a: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GB" b="1" i="1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b="1" i="1" dirty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The cadastre cartographic system for land management</a:t>
            </a:r>
          </a:p>
          <a:p>
            <a:pPr marL="520846" indent="-520846" defTabSz="517228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GB" b="1" i="1" dirty="0">
              <a:solidFill>
                <a:srgbClr val="000066"/>
              </a:solidFill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43279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1414</Words>
  <Application>Microsoft Office PowerPoint</Application>
  <PresentationFormat>Presentación en pantalla (4:3)</PresentationFormat>
  <Paragraphs>382</Paragraphs>
  <Slides>26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7" baseType="lpstr">
      <vt:lpstr>Tema di Office</vt:lpstr>
      <vt:lpstr>Diapositiva 1</vt:lpstr>
      <vt:lpstr>Table of contents</vt:lpstr>
      <vt:lpstr>Diapositiva 3</vt:lpstr>
      <vt:lpstr>Law 1st march 1886 n.3682 for the constitution of the Italian Cadastre</vt:lpstr>
      <vt:lpstr>Diapositiva 5</vt:lpstr>
      <vt:lpstr>Survey methods used for the establishment of the cadastral map</vt:lpstr>
      <vt:lpstr>Diapositiva 7</vt:lpstr>
      <vt:lpstr>Diapositiva 8</vt:lpstr>
      <vt:lpstr>Table of contents</vt:lpstr>
      <vt:lpstr>The geotopocartographic patrimony of the cadastre  </vt:lpstr>
      <vt:lpstr>The current cartographical system of the cadastre  and its strong points</vt:lpstr>
      <vt:lpstr>Diapositiva 12</vt:lpstr>
      <vt:lpstr>The current cartographical system of the cadastre  and its strong points</vt:lpstr>
      <vt:lpstr>Diapositiva 14</vt:lpstr>
      <vt:lpstr>Some considerations about the new updating system</vt:lpstr>
      <vt:lpstr>The Cadastre updating by GNSS technology (Global Navigation Satellite System)</vt:lpstr>
      <vt:lpstr>Table of contents</vt:lpstr>
      <vt:lpstr>Diapositiva 18</vt:lpstr>
      <vt:lpstr>Diapositiva 19</vt:lpstr>
      <vt:lpstr>Table of contents</vt:lpstr>
      <vt:lpstr>The usability of the cadastral data and the implentation of INSPIRE Directive </vt:lpstr>
      <vt:lpstr>Table of contents</vt:lpstr>
      <vt:lpstr>Diapositiva 23</vt:lpstr>
      <vt:lpstr>Diapositiva 24</vt:lpstr>
      <vt:lpstr>Diapositiva 25</vt:lpstr>
      <vt:lpstr>Diapositiva 26</vt:lpstr>
    </vt:vector>
  </TitlesOfParts>
  <Company>Agenzia del Territorio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LIZZI MICHELE</dc:creator>
  <cp:lastModifiedBy>05374200C</cp:lastModifiedBy>
  <cp:revision>52</cp:revision>
  <dcterms:created xsi:type="dcterms:W3CDTF">2013-09-04T10:18:53Z</dcterms:created>
  <dcterms:modified xsi:type="dcterms:W3CDTF">2014-11-26T10:27:40Z</dcterms:modified>
</cp:coreProperties>
</file>